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1"/>
  </p:sldMasterIdLst>
  <p:notesMasterIdLst>
    <p:notesMasterId r:id="rId20"/>
  </p:notesMasterIdLst>
  <p:handoutMasterIdLst>
    <p:handoutMasterId r:id="rId21"/>
  </p:handoutMasterIdLst>
  <p:sldIdLst>
    <p:sldId id="256" r:id="rId2"/>
    <p:sldId id="257" r:id="rId3"/>
    <p:sldId id="258" r:id="rId4"/>
    <p:sldId id="259" r:id="rId5"/>
    <p:sldId id="260" r:id="rId6"/>
    <p:sldId id="261" r:id="rId7"/>
    <p:sldId id="262" r:id="rId8"/>
    <p:sldId id="263" r:id="rId9"/>
    <p:sldId id="264" r:id="rId10"/>
    <p:sldId id="265" r:id="rId11"/>
    <p:sldId id="266" r:id="rId12"/>
    <p:sldId id="268" r:id="rId13"/>
    <p:sldId id="269" r:id="rId14"/>
    <p:sldId id="270" r:id="rId15"/>
    <p:sldId id="271" r:id="rId16"/>
    <p:sldId id="272" r:id="rId17"/>
    <p:sldId id="273" r:id="rId18"/>
    <p:sldId id="274"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sson 5 Overiew" id="{63FFD82E-B61A-464F-97A9-B2A9E1789BEE}">
          <p14:sldIdLst>
            <p14:sldId id="256"/>
            <p14:sldId id="257"/>
            <p14:sldId id="258"/>
            <p14:sldId id="259"/>
          </p14:sldIdLst>
        </p14:section>
        <p14:section name="Activity 1: The Big Apple" id="{9E442533-7B2C-417B-B527-44BF39BA9A39}">
          <p14:sldIdLst>
            <p14:sldId id="260"/>
            <p14:sldId id="261"/>
          </p14:sldIdLst>
        </p14:section>
        <p14:section name="Activity 2: Using Land Wisely" id="{1924B223-3DBB-4D74-A90E-BFD10E8B9D73}">
          <p14:sldIdLst>
            <p14:sldId id="262"/>
            <p14:sldId id="263"/>
            <p14:sldId id="264"/>
            <p14:sldId id="265"/>
            <p14:sldId id="266"/>
            <p14:sldId id="268"/>
            <p14:sldId id="269"/>
          </p14:sldIdLst>
        </p14:section>
        <p14:section name="Activity 3: Fertilizers and the Future" id="{58EDE6A7-B08E-409E-A876-8395E43BA79C}">
          <p14:sldIdLst>
            <p14:sldId id="270"/>
            <p14:sldId id="271"/>
            <p14:sldId id="272"/>
            <p14:sldId id="273"/>
            <p14:sldId id="2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87" autoAdjust="0"/>
    <p:restoredTop sz="68401" autoAdjust="0"/>
  </p:normalViewPr>
  <p:slideViewPr>
    <p:cSldViewPr snapToGrid="0">
      <p:cViewPr varScale="1">
        <p:scale>
          <a:sx n="58" d="100"/>
          <a:sy n="58" d="100"/>
        </p:scale>
        <p:origin x="992" y="1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6420045-947C-4A4E-AD24-0E0B72C4E8A5}" type="datetimeFigureOut">
              <a:rPr lang="en-US" smtClean="0"/>
              <a:t>2/21/19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61A1CFC-5DBE-4161-A36A-CEDB863E79A5}" type="slidenum">
              <a:rPr lang="en-US" smtClean="0"/>
              <a:t>‹#›</a:t>
            </a:fld>
            <a:endParaRPr lang="en-US"/>
          </a:p>
        </p:txBody>
      </p:sp>
    </p:spTree>
    <p:extLst>
      <p:ext uri="{BB962C8B-B14F-4D97-AF65-F5344CB8AC3E}">
        <p14:creationId xmlns:p14="http://schemas.microsoft.com/office/powerpoint/2010/main" val="2622863108"/>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a:t>Nourishing the Planet in the 21st Century - High School</a:t>
            </a: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A985762-C8C5-44A8-A090-A657EAF69A64}" type="datetimeFigureOut">
              <a:rPr lang="en-US" smtClean="0"/>
              <a:t>2/21/19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a:t>Nutrients for Life Foundation</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FFDC7B-80DD-474A-AEA2-05961E337345}" type="slidenum">
              <a:rPr lang="en-US" smtClean="0"/>
              <a:t>‹#›</a:t>
            </a:fld>
            <a:endParaRPr lang="en-US"/>
          </a:p>
        </p:txBody>
      </p:sp>
    </p:spTree>
    <p:extLst>
      <p:ext uri="{BB962C8B-B14F-4D97-AF65-F5344CB8AC3E}">
        <p14:creationId xmlns:p14="http://schemas.microsoft.com/office/powerpoint/2010/main" val="379886342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nutrientsforlife.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esa.un.org/unpd/wpp/index.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Lesson 5: Fertilizers and the Environment</a:t>
            </a:r>
          </a:p>
          <a:p>
            <a:r>
              <a:rPr lang="en-US" b="1" dirty="0"/>
              <a:t>Nourishing the Planet in the 21</a:t>
            </a:r>
            <a:r>
              <a:rPr lang="en-US" b="1" baseline="30000" dirty="0"/>
              <a:t>st</a:t>
            </a:r>
            <a:r>
              <a:rPr lang="en-US" b="1" dirty="0"/>
              <a:t> Century</a:t>
            </a:r>
          </a:p>
          <a:p>
            <a:r>
              <a:rPr lang="en-US" b="1" dirty="0"/>
              <a:t>Page 152-168</a:t>
            </a:r>
          </a:p>
          <a:p>
            <a:r>
              <a:rPr lang="en-US" dirty="0"/>
              <a:t>Download your free copy of the curriculum: https://www.nutrientsforlife.org/for-teachers.</a:t>
            </a:r>
          </a:p>
          <a:p>
            <a:endParaRPr lang="en-US" dirty="0"/>
          </a:p>
          <a:p>
            <a:r>
              <a:rPr lang="en-US" dirty="0"/>
              <a:t>Students consider what happens when plants do not get adequate amounts of their essential nutrients. They play the role of plant doctor diagnosing the cause of a nutrient deficiency. Students then consider the role of fertilizer in a global context. They investigate how fertilizers can help feed people while protecting the environment. The consequences of misusing fertilizers also are considered.</a:t>
            </a:r>
          </a:p>
          <a:p>
            <a:endParaRPr lang="en-US" dirty="0"/>
          </a:p>
          <a:p>
            <a:pPr defTabSz="931774">
              <a:defRPr/>
            </a:pPr>
            <a:r>
              <a:rPr lang="en-US" b="1" dirty="0"/>
              <a:t>Topics Covered and Major Concept</a:t>
            </a:r>
          </a:p>
          <a:p>
            <a:r>
              <a:rPr lang="en-US" dirty="0"/>
              <a:t>Explain-Elaborate: Students apply their understanding of fertilizers to a global scale and consider how fertilizer use affects the environment. Fertilizers increase the amount of food and fiber produced per acre thereby reducing the amount of land needed for farming. Our growing population demands that more food be produced. Unless crop yields keep pace with the demand, more land will have to be used for agriculture.</a:t>
            </a:r>
          </a:p>
          <a:p>
            <a:endParaRPr lang="en-US" dirty="0"/>
          </a:p>
          <a:p>
            <a:pPr defTabSz="931774">
              <a:defRPr/>
            </a:pPr>
            <a:r>
              <a:rPr lang="en-US" b="1" u="sng" dirty="0"/>
              <a:t>Alignment</a:t>
            </a:r>
            <a:r>
              <a:rPr lang="en-US" b="1" u="sng" baseline="0" dirty="0"/>
              <a:t> with Next Generation Science Standards</a:t>
            </a:r>
          </a:p>
          <a:p>
            <a:r>
              <a:rPr lang="en-US" b="1" baseline="0" dirty="0"/>
              <a:t>Science Practices in Lesson 5</a:t>
            </a:r>
          </a:p>
          <a:p>
            <a:r>
              <a:rPr lang="en-US" baseline="0" dirty="0"/>
              <a:t>Planning and Carrying Out Investigations</a:t>
            </a:r>
          </a:p>
          <a:p>
            <a:r>
              <a:rPr lang="en-US" baseline="0" dirty="0"/>
              <a:t>Analyzing and Interpreting Data</a:t>
            </a:r>
          </a:p>
          <a:p>
            <a:r>
              <a:rPr lang="en-US" baseline="0" dirty="0"/>
              <a:t>Using Mathematics and Computational Thinking</a:t>
            </a:r>
          </a:p>
          <a:p>
            <a:r>
              <a:rPr lang="en-US" baseline="0" dirty="0"/>
              <a:t>Constructing Explanations and Designing Solutions</a:t>
            </a:r>
          </a:p>
          <a:p>
            <a:r>
              <a:rPr lang="en-US" baseline="0" dirty="0"/>
              <a:t>Engaging in Argument from Evidence</a:t>
            </a:r>
          </a:p>
          <a:p>
            <a:r>
              <a:rPr lang="en-US" baseline="0" dirty="0"/>
              <a:t>Obtaining, Evaluating, and Communicating Information</a:t>
            </a:r>
          </a:p>
          <a:p>
            <a:endParaRPr lang="en-US" dirty="0"/>
          </a:p>
          <a:p>
            <a:pPr defTabSz="931774">
              <a:defRPr/>
            </a:pPr>
            <a:r>
              <a:rPr lang="en-US" b="1" baseline="0" dirty="0"/>
              <a:t>Selected Disciplinary Core Ideas in Lesson 5</a:t>
            </a:r>
          </a:p>
          <a:p>
            <a:r>
              <a:rPr lang="en-US" b="1" dirty="0"/>
              <a:t>LS1.A: STRUCTURE AND FUNCTION: </a:t>
            </a:r>
            <a:r>
              <a:rPr lang="en-US" dirty="0"/>
              <a:t>Systems of specialized cells within organisms help them perform the essential functions of life.</a:t>
            </a:r>
          </a:p>
          <a:p>
            <a:r>
              <a:rPr lang="en-US" b="1" dirty="0"/>
              <a:t>LS1.C: ORGANIZATION FOR MATTER AND ENERGY FLOW IN ORGANISMS: </a:t>
            </a:r>
            <a:r>
              <a:rPr lang="en-US" dirty="0"/>
              <a:t>The process of photosynthesis converts light energy to stored chemical energy by converting carbon dioxide plus water into sugars plus released oxygen.</a:t>
            </a:r>
          </a:p>
          <a:p>
            <a:r>
              <a:rPr lang="en-US" b="1" dirty="0"/>
              <a:t>LS1.C: ORGANIZATION FOR MATTER AND ENERGY FLOW IN ORGANISMS: </a:t>
            </a:r>
            <a:r>
              <a:rPr lang="en-US" dirty="0"/>
              <a:t>As matter and energy flow through different organizational levels of living systems, chemical elements are recombined in different ways to form different products.</a:t>
            </a:r>
          </a:p>
          <a:p>
            <a:r>
              <a:rPr lang="en-US" b="1" dirty="0"/>
              <a:t>LS2.B: CYCLES Of MATTER AND ENERGY TRANSFER IN ECOSYSTEMS: </a:t>
            </a:r>
            <a:r>
              <a:rPr lang="en-US" dirty="0"/>
              <a:t>Photosynthesis and cellular respiration are important components of the carbon cycle, in which carbon is exchanged among the biosphere, atmosphere, oceans, and geosphere through chemical, physical, geological, and biological processes.</a:t>
            </a:r>
            <a:endParaRPr lang="en-US" b="0" baseline="0" dirty="0"/>
          </a:p>
          <a:p>
            <a:r>
              <a:rPr lang="en-US" b="1" baseline="0" dirty="0"/>
              <a:t>LS1:C: Organization for Matter and Energy Flow in Organisms: </a:t>
            </a:r>
            <a:r>
              <a:rPr lang="en-US" baseline="0" dirty="0"/>
              <a:t>The sugar molecules thus formed contain carbon, hydrogen, and oxygen, their hydrocarbon backbones are used to make amino acids and other carbon-</a:t>
            </a:r>
            <a:r>
              <a:rPr lang="en-US" baseline="0" dirty="0" err="1"/>
              <a:t>mased</a:t>
            </a:r>
            <a:r>
              <a:rPr lang="en-US" baseline="0" dirty="0"/>
              <a:t> molecules that can be assembled into larger molecules (such as proteins or DNA) used, for example, to form new cells.</a:t>
            </a:r>
          </a:p>
          <a:p>
            <a:r>
              <a:rPr lang="en-US" b="1" baseline="0" dirty="0"/>
              <a:t>LS2.B: Cycles of Matter and Energy Transfer in Ecosystems</a:t>
            </a:r>
            <a:r>
              <a:rPr lang="en-US" baseline="0" dirty="0"/>
              <a:t>: The chemical elements that make up the molecules of organisms pass through food webs and into and out of the atmosphere and soil, and recombine in different ways.</a:t>
            </a:r>
          </a:p>
          <a:p>
            <a:r>
              <a:rPr lang="en-US" b="1" baseline="0" dirty="0"/>
              <a:t>LS2.C: Ecosystem Dynamics, Functioning, and Resilience: </a:t>
            </a:r>
            <a:r>
              <a:rPr lang="en-US" baseline="0" dirty="0"/>
              <a:t>Moreover, anthropogenic changes (induced by human activity) in the environment – including habitat destruction, pollution, introduction of invasive species, overpopulation, and climate change – can disrupt an ecosystem and threaten the survival of some species.</a:t>
            </a:r>
          </a:p>
          <a:p>
            <a:pPr defTabSz="931774">
              <a:defRPr/>
            </a:pPr>
            <a:r>
              <a:rPr lang="en-US" b="1" dirty="0"/>
              <a:t>LS4.d: BIODIVERSITY AND HUMANS: </a:t>
            </a:r>
            <a:r>
              <a:rPr lang="en-US" dirty="0"/>
              <a:t>Humans depend on the living world for the resources and other benefits provided by biodiversity. But human activity is also having adverse impacts on biodiversity through overpopulation, overexploitation, habitat destruction, pollution, introduction of invasive species, and climate change.</a:t>
            </a:r>
          </a:p>
          <a:p>
            <a:r>
              <a:rPr lang="en-US" b="1" dirty="0"/>
              <a:t>ESS3.C: HUMAN IMPACTS ON EARTH SYSTEMS:</a:t>
            </a:r>
            <a:endParaRPr lang="en-US" dirty="0"/>
          </a:p>
          <a:p>
            <a:r>
              <a:rPr lang="en-US" dirty="0"/>
              <a:t>The sustainability of human societies and the biodiversity that supports them require responsible management of natural resources.</a:t>
            </a:r>
          </a:p>
          <a:p>
            <a:r>
              <a:rPr lang="en-US" b="1" dirty="0"/>
              <a:t>ETS1.A: DEFINING AND DELIMITING ENGINEERING PROBLEMS: </a:t>
            </a:r>
            <a:r>
              <a:rPr lang="en-US" dirty="0"/>
              <a:t>Humanity faces major global challenges today, such as the need for supplies of clean water and food or for energy sources that minimize pollution, which can be addressed through engineering. These global challenges also may have manifestations in local communities.</a:t>
            </a:r>
          </a:p>
          <a:p>
            <a:r>
              <a:rPr lang="en-US" b="1" dirty="0"/>
              <a:t>ETS1.B: DEVELOPING POSSIBLE SOLUTIONS:</a:t>
            </a:r>
            <a:r>
              <a:rPr lang="en-US" dirty="0"/>
              <a:t> When evaluating solutions it is important to take into account a range of constraints, including cost, safety, reliability, and aesthetics and to consider social, cultural, and environmental impacts.</a:t>
            </a:r>
            <a:endParaRPr lang="en-US" b="1" dirty="0"/>
          </a:p>
          <a:p>
            <a:pPr defTabSz="931774">
              <a:defRPr/>
            </a:pPr>
            <a:endParaRPr lang="en-US" b="1" baseline="0" dirty="0"/>
          </a:p>
          <a:p>
            <a:r>
              <a:rPr lang="en-US" b="1" dirty="0"/>
              <a:t>Crosscutting Concepts in Lesson 5</a:t>
            </a:r>
          </a:p>
          <a:p>
            <a:r>
              <a:rPr lang="en-US" dirty="0"/>
              <a:t>Scale, Proportion and Quantity</a:t>
            </a:r>
          </a:p>
          <a:p>
            <a:r>
              <a:rPr lang="en-US" dirty="0"/>
              <a:t>Systems and System Models</a:t>
            </a:r>
          </a:p>
          <a:p>
            <a:r>
              <a:rPr lang="en-US" dirty="0"/>
              <a:t>Energy and Matter in Systems</a:t>
            </a:r>
          </a:p>
          <a:p>
            <a:r>
              <a:rPr lang="en-US" dirty="0"/>
              <a:t>Stability and Change of Systems</a:t>
            </a:r>
          </a:p>
          <a:p>
            <a:endParaRPr lang="en-US" dirty="0"/>
          </a:p>
          <a:p>
            <a:r>
              <a:rPr lang="en-US" b="1" u="sng" dirty="0"/>
              <a:t>Common Core Standards in Lesson 5</a:t>
            </a:r>
          </a:p>
          <a:p>
            <a:r>
              <a:rPr lang="en-US" dirty="0"/>
              <a:t>English Language Arts/Literacy</a:t>
            </a:r>
          </a:p>
          <a:p>
            <a:r>
              <a:rPr lang="en-US" dirty="0"/>
              <a:t>Anchor Standards</a:t>
            </a:r>
          </a:p>
          <a:p>
            <a:r>
              <a:rPr lang="en-US" dirty="0"/>
              <a:t>CCSS.ELA-LITERACy.CCRA.R.1</a:t>
            </a:r>
          </a:p>
          <a:p>
            <a:pPr defTabSz="931774">
              <a:defRPr/>
            </a:pPr>
            <a:r>
              <a:rPr lang="en-US" dirty="0"/>
              <a:t>CCSS.ELA-LITERACy.CCRA.R.2</a:t>
            </a:r>
          </a:p>
          <a:p>
            <a:r>
              <a:rPr lang="en-US" dirty="0"/>
              <a:t>CCSS.ELA-LITERACy.CCRA.R.7</a:t>
            </a:r>
          </a:p>
          <a:p>
            <a:r>
              <a:rPr lang="en-US" dirty="0"/>
              <a:t>CCSS.ELA-LITERACy.CCRA.R.10</a:t>
            </a:r>
          </a:p>
          <a:p>
            <a:r>
              <a:rPr lang="en-US" dirty="0"/>
              <a:t>CCSS.ELA-LITERACy.CCRA.W.1</a:t>
            </a:r>
          </a:p>
          <a:p>
            <a:r>
              <a:rPr lang="en-US" dirty="0"/>
              <a:t>CCSS.ELA-LITERACy.CCRA.W.2</a:t>
            </a:r>
          </a:p>
          <a:p>
            <a:r>
              <a:rPr lang="en-US" dirty="0"/>
              <a:t>CCSS.ELA-LITERACy.CCRA.W.4</a:t>
            </a:r>
          </a:p>
          <a:p>
            <a:r>
              <a:rPr lang="en-US" dirty="0"/>
              <a:t>CSS.ELA-LITERACy.CCRA.W.9</a:t>
            </a:r>
          </a:p>
          <a:p>
            <a:r>
              <a:rPr lang="en-US" dirty="0"/>
              <a:t>CCSS.ELA-LITERACy.CCRA.SL.1</a:t>
            </a:r>
          </a:p>
          <a:p>
            <a:r>
              <a:rPr lang="en-US" dirty="0"/>
              <a:t>CCSS.ELA-LITERACy.CCRA.SL.2</a:t>
            </a:r>
          </a:p>
          <a:p>
            <a:r>
              <a:rPr lang="en-US" dirty="0"/>
              <a:t>CCSS.ELA-LITERACy.CCRA.SL.4</a:t>
            </a:r>
          </a:p>
          <a:p>
            <a:pPr defTabSz="931774">
              <a:defRPr/>
            </a:pPr>
            <a:r>
              <a:rPr lang="en-US" dirty="0"/>
              <a:t>CCSS.ELA-LITERACy.CCRA.L.4</a:t>
            </a:r>
          </a:p>
          <a:p>
            <a:r>
              <a:rPr lang="en-US" dirty="0"/>
              <a:t>CCSS.ELA-LITERACy.CCRA.L.6</a:t>
            </a:r>
          </a:p>
          <a:p>
            <a:endParaRPr lang="en-US" dirty="0"/>
          </a:p>
          <a:p>
            <a:r>
              <a:rPr lang="en-US" dirty="0"/>
              <a:t>Math Standards</a:t>
            </a:r>
          </a:p>
          <a:p>
            <a:r>
              <a:rPr lang="en-US" dirty="0"/>
              <a:t>Standards for Mathematical Practice</a:t>
            </a:r>
          </a:p>
          <a:p>
            <a:pPr defTabSz="931774">
              <a:defRPr/>
            </a:pPr>
            <a:r>
              <a:rPr lang="en-US" dirty="0"/>
              <a:t>CCSS.mATH.PRACTICE.mP1</a:t>
            </a:r>
          </a:p>
          <a:p>
            <a:pPr defTabSz="931774">
              <a:defRPr/>
            </a:pPr>
            <a:r>
              <a:rPr lang="en-US" dirty="0"/>
              <a:t>CCSS.mATH.PRACTICE.mP2</a:t>
            </a:r>
          </a:p>
          <a:p>
            <a:r>
              <a:rPr lang="en-US" dirty="0"/>
              <a:t>CCSS.mATH.PRACTICE.mP3</a:t>
            </a:r>
          </a:p>
          <a:p>
            <a:pPr defTabSz="931774">
              <a:defRPr/>
            </a:pPr>
            <a:r>
              <a:rPr lang="en-US" dirty="0"/>
              <a:t>CCSS.mATH.PRACTICE.mP4</a:t>
            </a:r>
          </a:p>
          <a:p>
            <a:pPr defTabSz="931774">
              <a:defRPr/>
            </a:pPr>
            <a:r>
              <a:rPr lang="en-US" dirty="0"/>
              <a:t>CCSS.mATH.PRACTICE.mP6</a:t>
            </a:r>
          </a:p>
          <a:p>
            <a:pPr defTabSz="931774">
              <a:defRPr/>
            </a:pPr>
            <a:endParaRPr lang="en-US" dirty="0"/>
          </a:p>
          <a:p>
            <a:pPr defTabSz="931774">
              <a:defRPr/>
            </a:pPr>
            <a:endParaRPr lang="en-US" dirty="0"/>
          </a:p>
          <a:p>
            <a:pPr defTabSz="931774">
              <a:defRPr/>
            </a:pPr>
            <a:r>
              <a:rPr lang="en-US" dirty="0"/>
              <a:t>The Nutrients for Life Foundation provides a search tool on their website, </a:t>
            </a:r>
            <a:r>
              <a:rPr lang="en-US" b="1" dirty="0">
                <a:hlinkClick r:id="rId3"/>
              </a:rPr>
              <a:t>http://www.nutrientsforlife.org,</a:t>
            </a:r>
            <a:r>
              <a:rPr lang="en-US" b="1" dirty="0"/>
              <a:t> </a:t>
            </a:r>
            <a:r>
              <a:rPr lang="en-US" dirty="0"/>
              <a:t>allowing teachers to select their state and find soil science lessons that correlate with their state’s science standards.  The search tool can align this curriculum with science standards for all 50 states, </a:t>
            </a:r>
            <a:r>
              <a:rPr lang="en-US" i="1" dirty="0"/>
              <a:t>National Sciences Education Standards, Common Core State Standards, </a:t>
            </a:r>
            <a:r>
              <a:rPr lang="en-US" dirty="0"/>
              <a:t>and </a:t>
            </a:r>
            <a:r>
              <a:rPr lang="en-US" i="1" dirty="0"/>
              <a:t>Next Generation Science Standards.</a:t>
            </a:r>
            <a:endParaRPr lang="en-US" dirty="0"/>
          </a:p>
          <a:p>
            <a:endParaRPr lang="en-US" dirty="0"/>
          </a:p>
          <a:p>
            <a:r>
              <a:rPr lang="en-US" dirty="0"/>
              <a:t>The </a:t>
            </a:r>
            <a:r>
              <a:rPr lang="en-US" i="1" dirty="0"/>
              <a:t>Explain </a:t>
            </a:r>
            <a:r>
              <a:rPr lang="en-US" dirty="0"/>
              <a:t>lessons (Lesson 5, Fertilizers and the Environment</a:t>
            </a:r>
            <a:r>
              <a:rPr lang="en-US" b="1" dirty="0"/>
              <a:t>)</a:t>
            </a:r>
            <a:r>
              <a:rPr lang="en-US" dirty="0"/>
              <a:t>, provide opportunities for students to connect their previous experiences with current learning and to make conceptual sense of the main ideas of the module. This phase also allows for the introduction of formal language, scientific terms, and content information that might make students’ previous experiences easier to describe. The </a:t>
            </a:r>
            <a:r>
              <a:rPr lang="en-US" i="1" dirty="0"/>
              <a:t>Explain </a:t>
            </a:r>
            <a:r>
              <a:rPr lang="en-US" dirty="0"/>
              <a:t>lesson encourages students to explain concepts and ideas (in their own words) about how plants obtain nutrients and how fertilizers affect the environment;</a:t>
            </a:r>
            <a:r>
              <a:rPr lang="en-US" baseline="0" dirty="0"/>
              <a:t> </a:t>
            </a:r>
            <a:r>
              <a:rPr lang="en-US" dirty="0"/>
              <a:t>listen to and compare the explanations of others with their own;</a:t>
            </a:r>
            <a:r>
              <a:rPr lang="en-US" baseline="0" dirty="0"/>
              <a:t> </a:t>
            </a:r>
            <a:r>
              <a:rPr lang="en-US" dirty="0"/>
              <a:t>become involved in student-to-student discourse in which they explain their thinking to others and debate</a:t>
            </a:r>
            <a:r>
              <a:rPr lang="en-US" baseline="0" dirty="0"/>
              <a:t> </a:t>
            </a:r>
            <a:r>
              <a:rPr lang="en-US" dirty="0"/>
              <a:t>their ideas;</a:t>
            </a:r>
            <a:r>
              <a:rPr lang="en-US" baseline="0" dirty="0"/>
              <a:t> </a:t>
            </a:r>
            <a:r>
              <a:rPr lang="en-US" dirty="0"/>
              <a:t>revise their ideas;</a:t>
            </a:r>
            <a:r>
              <a:rPr lang="en-US" baseline="0" dirty="0"/>
              <a:t> </a:t>
            </a:r>
            <a:r>
              <a:rPr lang="en-US" dirty="0"/>
              <a:t>record their ideas</a:t>
            </a:r>
            <a:r>
              <a:rPr lang="en-US" baseline="0" dirty="0"/>
              <a:t> </a:t>
            </a:r>
            <a:r>
              <a:rPr lang="en-US" dirty="0"/>
              <a:t>and current understanding;</a:t>
            </a:r>
            <a:r>
              <a:rPr lang="en-US" baseline="0" dirty="0"/>
              <a:t> </a:t>
            </a:r>
            <a:r>
              <a:rPr lang="en-US" dirty="0"/>
              <a:t>use labels, terminology, and formal language; and</a:t>
            </a:r>
            <a:r>
              <a:rPr lang="en-US" baseline="0" dirty="0"/>
              <a:t> </a:t>
            </a:r>
            <a:r>
              <a:rPr lang="en-US" dirty="0"/>
              <a:t>compare their current thinking with what they previously thought.</a:t>
            </a:r>
          </a:p>
          <a:p>
            <a:r>
              <a:rPr lang="en-US" dirty="0"/>
              <a:t> </a:t>
            </a:r>
          </a:p>
          <a:p>
            <a:r>
              <a:rPr lang="en-US" b="1" dirty="0"/>
              <a:t>ELABORATE</a:t>
            </a:r>
          </a:p>
          <a:p>
            <a:r>
              <a:rPr lang="en-US" dirty="0"/>
              <a:t>In </a:t>
            </a:r>
            <a:r>
              <a:rPr lang="en-US" i="1" dirty="0"/>
              <a:t>Elaborate </a:t>
            </a:r>
            <a:r>
              <a:rPr lang="en-US" dirty="0"/>
              <a:t>lessons, students apply or extend previously introduced concepts and experiences to new situations. In the </a:t>
            </a:r>
            <a:r>
              <a:rPr lang="en-US" i="1" dirty="0"/>
              <a:t>Elaborate </a:t>
            </a:r>
            <a:r>
              <a:rPr lang="en-US" dirty="0"/>
              <a:t>lessons in this module (Lesson 5, Fertilizers and the Environment</a:t>
            </a:r>
            <a:r>
              <a:rPr lang="en-US" b="1" dirty="0"/>
              <a:t>)</a:t>
            </a:r>
            <a:r>
              <a:rPr lang="en-US" dirty="0"/>
              <a:t>, students</a:t>
            </a:r>
            <a:r>
              <a:rPr lang="en-US" baseline="0" dirty="0"/>
              <a:t> </a:t>
            </a:r>
            <a:r>
              <a:rPr lang="en-US" dirty="0"/>
              <a:t>make conceptual connections between new and former experiences, connecting aspects of their plant and soil investigations with their concepts of scientific inquiry;</a:t>
            </a:r>
            <a:r>
              <a:rPr lang="en-US" baseline="0" dirty="0"/>
              <a:t> </a:t>
            </a:r>
            <a:r>
              <a:rPr lang="en-US" dirty="0"/>
              <a:t>connect ideas, solve problems, and apply their understanding to a new situation;</a:t>
            </a:r>
            <a:r>
              <a:rPr lang="en-US" baseline="0" dirty="0"/>
              <a:t> </a:t>
            </a:r>
            <a:r>
              <a:rPr lang="en-US" dirty="0"/>
              <a:t>use scientific terms and descriptions;</a:t>
            </a:r>
            <a:r>
              <a:rPr lang="en-US" baseline="0" dirty="0"/>
              <a:t> </a:t>
            </a:r>
            <a:r>
              <a:rPr lang="en-US" dirty="0"/>
              <a:t>draw reasonable conclusions from evidence and data;</a:t>
            </a:r>
            <a:r>
              <a:rPr lang="en-US" baseline="0" dirty="0"/>
              <a:t> </a:t>
            </a:r>
            <a:r>
              <a:rPr lang="en-US" dirty="0"/>
              <a:t>deepen their understanding of concepts and processes; and</a:t>
            </a:r>
            <a:r>
              <a:rPr lang="en-US" baseline="0" dirty="0"/>
              <a:t> </a:t>
            </a:r>
            <a:r>
              <a:rPr lang="en-US" dirty="0"/>
              <a:t>communicate their understanding to others.</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425795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value of 12 percent of land devoted to farming refers to the world as a whole. Obviously, the corresponding figures for different countries vary considerably. This activity is designed to examine the problem of feeding the world and not to explore the situations within individual countries.</a:t>
            </a:r>
          </a:p>
          <a:p>
            <a:r>
              <a:rPr lang="en-US" b="1" dirty="0"/>
              <a:t> </a:t>
            </a:r>
            <a:endParaRPr lang="en-US" dirty="0"/>
          </a:p>
          <a:p>
            <a:r>
              <a:rPr lang="en-US" dirty="0"/>
              <a:t>Give teams 10 minutes to perform their calculations. The numbers needed to perform the calculations can be estimated from the population graph. </a:t>
            </a:r>
          </a:p>
          <a:p>
            <a:endParaRPr lang="en-US" b="1" dirty="0"/>
          </a:p>
          <a:p>
            <a:r>
              <a:rPr lang="en-US" dirty="0"/>
              <a:t> </a:t>
            </a:r>
          </a:p>
        </p:txBody>
      </p:sp>
      <p:sp>
        <p:nvSpPr>
          <p:cNvPr id="4" name="Slide Number Placeholder 3"/>
          <p:cNvSpPr>
            <a:spLocks noGrp="1"/>
          </p:cNvSpPr>
          <p:nvPr>
            <p:ph type="sldNum" sz="quarter" idx="10"/>
          </p:nvPr>
        </p:nvSpPr>
        <p:spPr/>
        <p:txBody>
          <a:bodyPr/>
          <a:lstStyle/>
          <a:p>
            <a:fld id="{A7FFDC7B-80DD-474A-AEA2-05961E337345}" type="slidenum">
              <a:rPr lang="en-US" smtClean="0"/>
              <a:t>10</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723829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164 </a:t>
            </a:r>
          </a:p>
          <a:p>
            <a:r>
              <a:rPr lang="en-US" dirty="0"/>
              <a:t>Source: United Nations, Department of Economic and Social Affairs, Population Division (2013). World Population Prospects: The 2012 Revision, Volume I: Comprehensive Tables ST/ESA/SER.A/336. </a:t>
            </a:r>
            <a:r>
              <a:rPr lang="en-US" dirty="0">
                <a:hlinkClick r:id="rId3"/>
              </a:rPr>
              <a:t>http://esa.un.org/unpd/wpp/index.htm</a:t>
            </a:r>
            <a:endParaRPr lang="en-US" dirty="0"/>
          </a:p>
          <a:p>
            <a:endParaRPr lang="en-US" b="1" dirty="0"/>
          </a:p>
          <a:p>
            <a:r>
              <a:rPr lang="en-US" dirty="0"/>
              <a:t>Ask, “How much farmland is used to feed each person today?“</a:t>
            </a:r>
            <a:r>
              <a:rPr lang="en-US" b="1" dirty="0"/>
              <a:t> </a:t>
            </a:r>
            <a:endParaRPr lang="en-US" dirty="0"/>
          </a:p>
          <a:p>
            <a:endParaRPr lang="en-US" dirty="0"/>
          </a:p>
          <a:p>
            <a:r>
              <a:rPr lang="en-US" dirty="0"/>
              <a:t>Use the World Population Growth graph on </a:t>
            </a:r>
            <a:r>
              <a:rPr lang="en-US" i="1" dirty="0"/>
              <a:t>Master 5.2, Population and Land Use Graphs (page 163)</a:t>
            </a:r>
            <a:r>
              <a:rPr lang="en-US" i="1" baseline="0" dirty="0"/>
              <a:t> </a:t>
            </a:r>
            <a:r>
              <a:rPr lang="en-US" i="1" dirty="0"/>
              <a:t> </a:t>
            </a:r>
            <a:r>
              <a:rPr lang="en-US" dirty="0"/>
              <a:t>to estimate Earth’s population right now: 7.1 billion people (in January 2014). Refer to the 12 percent of land devoted to farming corresponds to 3.5 billion acres of farmland.</a:t>
            </a:r>
          </a:p>
          <a:p>
            <a:r>
              <a:rPr lang="en-US" dirty="0"/>
              <a:t> </a:t>
            </a:r>
          </a:p>
          <a:p>
            <a:r>
              <a:rPr lang="en-US" dirty="0"/>
              <a:t>Divide the 3.5 billion acres of farmland by the population (from Step 1) to get the number of acres of farmland per person:</a:t>
            </a:r>
          </a:p>
          <a:p>
            <a:r>
              <a:rPr lang="en-US" dirty="0"/>
              <a:t>3.5 billion acres farmland ÷ 7.1 billion people = 0.5 acres per person</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11</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316890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C: Assuming that crop yields stay the same, how much additional land will be needed for farming in 2050?  </a:t>
            </a:r>
          </a:p>
          <a:p>
            <a:endParaRPr lang="en-US" dirty="0"/>
          </a:p>
          <a:p>
            <a:r>
              <a:rPr lang="en-US" b="1" dirty="0"/>
              <a:t>STEP 1. Calculate the estimated population increase factor from now to 2050:</a:t>
            </a:r>
          </a:p>
          <a:p>
            <a:r>
              <a:rPr lang="en-US" dirty="0"/>
              <a:t>population in 2050 (from Part B) ÷ population now (from Part A)</a:t>
            </a:r>
          </a:p>
          <a:p>
            <a:r>
              <a:rPr lang="en-US" dirty="0"/>
              <a:t>1.54 (high estimate)</a:t>
            </a:r>
          </a:p>
          <a:p>
            <a:r>
              <a:rPr lang="en-US" dirty="0"/>
              <a:t>1.35 (medium estimate)</a:t>
            </a:r>
          </a:p>
          <a:p>
            <a:r>
              <a:rPr lang="en-US" b="1" dirty="0"/>
              <a:t>1.16 </a:t>
            </a:r>
            <a:r>
              <a:rPr lang="en-US" dirty="0"/>
              <a:t>(low estimate)</a:t>
            </a:r>
          </a:p>
          <a:p>
            <a:r>
              <a:rPr lang="en-US" dirty="0"/>
              <a:t> </a:t>
            </a:r>
          </a:p>
          <a:p>
            <a:r>
              <a:rPr lang="en-US" b="1" dirty="0"/>
              <a:t>STEP 2. Multiply the 3.5 billion acres of farmland times the population increase factor (from Step 1):</a:t>
            </a:r>
            <a:endParaRPr lang="en-US" dirty="0"/>
          </a:p>
          <a:p>
            <a:r>
              <a:rPr lang="en-US" dirty="0"/>
              <a:t>3.5 billion acres farmland × population increase factor =</a:t>
            </a:r>
          </a:p>
          <a:p>
            <a:r>
              <a:rPr lang="en-US" b="1" dirty="0"/>
              <a:t>5.39 </a:t>
            </a:r>
            <a:r>
              <a:rPr lang="en-US" dirty="0"/>
              <a:t>billion acres farmland needed in 2050 (high estimate)</a:t>
            </a:r>
          </a:p>
          <a:p>
            <a:r>
              <a:rPr lang="en-US" b="1" dirty="0"/>
              <a:t>4.73 </a:t>
            </a:r>
            <a:r>
              <a:rPr lang="en-US" dirty="0"/>
              <a:t>billion acres farmland needed in 2050 (high estimate)</a:t>
            </a:r>
          </a:p>
          <a:p>
            <a:r>
              <a:rPr lang="en-US" b="1" dirty="0"/>
              <a:t>4.06 </a:t>
            </a:r>
            <a:r>
              <a:rPr lang="en-US" dirty="0"/>
              <a:t>billion acres farmland needed in 2050 (high estimate)</a:t>
            </a:r>
          </a:p>
          <a:p>
            <a:r>
              <a:rPr lang="en-US" dirty="0"/>
              <a:t> </a:t>
            </a:r>
          </a:p>
          <a:p>
            <a:r>
              <a:rPr lang="en-US" b="1" dirty="0"/>
              <a:t>STEP 3. To find out how much additional farmland will be needed in 2050, subtract the 3.5 billion acres (today’s farmland) from the number of acres needed in 2050 (from Step 2):</a:t>
            </a:r>
            <a:endParaRPr lang="en-US" dirty="0"/>
          </a:p>
          <a:p>
            <a:r>
              <a:rPr lang="en-US" dirty="0"/>
              <a:t>5.39 billion acres needed in 2050 – 3.5 billion acres = </a:t>
            </a:r>
            <a:r>
              <a:rPr lang="en-US" b="1" dirty="0"/>
              <a:t>1.89 billion</a:t>
            </a:r>
            <a:endParaRPr lang="en-US" dirty="0"/>
          </a:p>
          <a:p>
            <a:r>
              <a:rPr lang="en-US" dirty="0"/>
              <a:t>extra acres of farmland needed (high estimate)</a:t>
            </a:r>
          </a:p>
          <a:p>
            <a:r>
              <a:rPr lang="en-US" dirty="0"/>
              <a:t>4.73 billion acres needed in 2050 – 3.5 billion acres = </a:t>
            </a:r>
            <a:r>
              <a:rPr lang="en-US" b="1" dirty="0"/>
              <a:t>1.23 billion</a:t>
            </a:r>
            <a:endParaRPr lang="en-US" dirty="0"/>
          </a:p>
          <a:p>
            <a:r>
              <a:rPr lang="en-US" dirty="0"/>
              <a:t>additional acres of farmland needed (medium estimate)</a:t>
            </a:r>
          </a:p>
          <a:p>
            <a:r>
              <a:rPr lang="en-US" dirty="0"/>
              <a:t>4.06 billion acres needed in 2050 – 3.5 billion acres = </a:t>
            </a:r>
            <a:r>
              <a:rPr lang="en-US" b="1" dirty="0"/>
              <a:t>0.56 billion</a:t>
            </a:r>
            <a:endParaRPr lang="en-US" dirty="0"/>
          </a:p>
          <a:p>
            <a:r>
              <a:rPr lang="en-US" dirty="0"/>
              <a:t>additional acres of farmland needed (low estimate)</a:t>
            </a:r>
          </a:p>
          <a:p>
            <a:endParaRPr lang="en-US" dirty="0"/>
          </a:p>
          <a:p>
            <a:r>
              <a:rPr lang="en-US" b="1" dirty="0"/>
              <a:t>Ask each team to report the results of their calculations. write their answers on the board or chart paper.  </a:t>
            </a:r>
          </a:p>
          <a:p>
            <a:r>
              <a:rPr lang="en-US" dirty="0"/>
              <a:t>If any answers are out of the expected range, go through the calculation systematically, identify the mistake, and correct it. Obtain answers using the high, medium, and low population estimates.</a:t>
            </a:r>
          </a:p>
          <a:p>
            <a:r>
              <a:rPr lang="en-US" dirty="0"/>
              <a:t> </a:t>
            </a:r>
          </a:p>
          <a:p>
            <a:r>
              <a:rPr lang="en-US" b="1" dirty="0"/>
              <a:t>Ask students to summarize the results.  </a:t>
            </a:r>
          </a:p>
          <a:p>
            <a:r>
              <a:rPr lang="en-US" dirty="0"/>
              <a:t>If students do not point this out, emphasize that if crop yields stay the same between now and 2050, then perhaps an extra 1 billion acres of farmland will need to be set aside and cultivated.</a:t>
            </a:r>
          </a:p>
          <a:p>
            <a:r>
              <a:rPr lang="en-US" dirty="0"/>
              <a:t> </a:t>
            </a:r>
          </a:p>
          <a:p>
            <a:r>
              <a:rPr lang="en-US" dirty="0"/>
              <a:t>Ask the students to remember the different uses of land that they described in step 2 of </a:t>
            </a:r>
            <a:r>
              <a:rPr lang="en-US" b="1" i="1" dirty="0"/>
              <a:t>Activity 1, THE BIG APPLE.</a:t>
            </a:r>
            <a:endParaRPr lang="en-US" i="1" dirty="0"/>
          </a:p>
          <a:p>
            <a:r>
              <a:rPr lang="en-US" b="1" i="1" dirty="0"/>
              <a:t> </a:t>
            </a:r>
            <a:endParaRPr lang="en-US" dirty="0"/>
          </a:p>
          <a:p>
            <a:r>
              <a:rPr lang="en-US" dirty="0"/>
              <a:t>Point to the list of land uses that students created in </a:t>
            </a:r>
            <a:r>
              <a:rPr lang="en-US" i="1" dirty="0"/>
              <a:t>Activity 1.</a:t>
            </a:r>
            <a:endParaRPr lang="en-US" dirty="0"/>
          </a:p>
          <a:p>
            <a:r>
              <a:rPr lang="en-US" i="1" dirty="0"/>
              <a:t> </a:t>
            </a:r>
            <a:endParaRPr lang="en-US" dirty="0"/>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51686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“If a billion acres of extra farmland are needed to feed the world’s population, from where should it come? What are you willing to sacrifice?” </a:t>
            </a:r>
          </a:p>
          <a:p>
            <a:r>
              <a:rPr lang="en-US" b="1" dirty="0"/>
              <a:t> </a:t>
            </a:r>
            <a:endParaRPr lang="en-US" dirty="0"/>
          </a:p>
          <a:p>
            <a:r>
              <a:rPr lang="en-US" dirty="0"/>
              <a:t>Students likely will believe that people must have adequate land for the places where they live and work. They may suggest taking the land from parks or wildlife habitats. Some may suggest that if more people became vegetarians, the extra farmland could come from pastures where livestock graze.</a:t>
            </a:r>
          </a:p>
          <a:p>
            <a:r>
              <a:rPr lang="en-US" dirty="0"/>
              <a:t> </a:t>
            </a:r>
          </a:p>
          <a:p>
            <a:r>
              <a:rPr lang="en-US" dirty="0"/>
              <a:t>These questions are not intended to settle the issue. Instead, they are intended to prompt a discussion that helps students see the scope of the problem and to consider some of the difficult decisions that may lie ahead. This step gives you a sense of the students’ awareness of the tradeoffs associated with the reallocation of limited resources.</a:t>
            </a:r>
          </a:p>
          <a:p>
            <a:endParaRPr lang="en-US" dirty="0"/>
          </a:p>
          <a:p>
            <a:r>
              <a:rPr lang="en-US" dirty="0"/>
              <a:t>Explain that in the next activity, they will consider how farming practices can influence land use and crop yields. </a:t>
            </a:r>
          </a:p>
        </p:txBody>
      </p:sp>
      <p:sp>
        <p:nvSpPr>
          <p:cNvPr id="4" name="Slide Number Placeholder 3"/>
          <p:cNvSpPr>
            <a:spLocks noGrp="1"/>
          </p:cNvSpPr>
          <p:nvPr>
            <p:ph type="sldNum" sz="quarter" idx="10"/>
          </p:nvPr>
        </p:nvSpPr>
        <p:spPr/>
        <p:txBody>
          <a:bodyPr/>
          <a:lstStyle/>
          <a:p>
            <a:fld id="{A7FFDC7B-80DD-474A-AEA2-05961E337345}" type="slidenum">
              <a:rPr lang="en-US" smtClean="0"/>
              <a:t>13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871431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3: Fertilizers and the Future (page 157)</a:t>
            </a:r>
          </a:p>
          <a:p>
            <a:endParaRPr lang="en-US" dirty="0"/>
          </a:p>
          <a:p>
            <a:r>
              <a:rPr lang="en-US" dirty="0"/>
              <a:t>In this activity, students identify advantages and disadvantages of using organic and commercial fertilizers. They also consider how to minimize nutrient pollution. The readings about organic and commercial fertilizers are brief. The information is not meant to be comprehensive. Rather, it is designed to challenge students’ critical-thinking skills and provide opportunities for them to construct explanations supported by evidence.</a:t>
            </a:r>
          </a:p>
          <a:p>
            <a:endParaRPr lang="en-US" b="1" dirty="0"/>
          </a:p>
          <a:p>
            <a:r>
              <a:rPr lang="en-US" dirty="0"/>
              <a:t>Remind students that in activity 2, using land wisely, they calculated that approximately 1 billion extra acres of farmland would be needed to feed the world’s population in 2050. </a:t>
            </a:r>
          </a:p>
          <a:p>
            <a:endParaRPr lang="en-US" dirty="0"/>
          </a:p>
          <a:p>
            <a:r>
              <a:rPr lang="en-US" dirty="0"/>
              <a:t>Ask, “What were two assumptions made in reaching this conclusion?” Students’ answers will vary. Some may focus on assumptions associated with the rate of population growth. This is a good answer, but you should guide the discussion to remind students that their calculations assumed that the crop yields from farms would remain constant between now and 2050.</a:t>
            </a:r>
          </a:p>
          <a:p>
            <a:endParaRPr lang="en-US" dirty="0"/>
          </a:p>
          <a:p>
            <a:r>
              <a:rPr lang="en-US" dirty="0"/>
              <a:t>Ask, “What will be the effect of increasing the amount of food that an acre of farmland can produce?” Students should realize that if farmland becomes more productive, then fewer acres would be required to meet the world’s food needs.</a:t>
            </a:r>
          </a:p>
          <a:p>
            <a:r>
              <a:rPr lang="en-US" dirty="0"/>
              <a:t> </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43548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Explain that in their roles as agricultural experts, they are going to make recommendations to the Earth Food Bank about how to farm in the future. Explain to students that when considering the proper use of fertilizer, they want to increase crop yields, while at the same time minimizing harm to the environment. </a:t>
            </a:r>
          </a:p>
          <a:p>
            <a:pPr lvl="0"/>
            <a:endParaRPr lang="en-US" b="1" dirty="0"/>
          </a:p>
          <a:p>
            <a:pPr lvl="0"/>
            <a:r>
              <a:rPr lang="en-US" dirty="0"/>
              <a:t>Proper application of fertilizer means the following: </a:t>
            </a:r>
            <a:endParaRPr lang="en-US" b="1" dirty="0"/>
          </a:p>
          <a:p>
            <a:pPr marL="174708" indent="-174708">
              <a:buFont typeface="Arial" panose="020B0604020202020204" pitchFamily="34" charset="0"/>
              <a:buChar char="•"/>
            </a:pPr>
            <a:r>
              <a:rPr lang="en-US" dirty="0"/>
              <a:t>Fertilizer is added at the right time. Fertilizers should be applied during that part of the plant’s life cycle when the nutrients are needed.</a:t>
            </a:r>
          </a:p>
          <a:p>
            <a:pPr marL="174708" indent="-174708">
              <a:buFont typeface="Arial" panose="020B0604020202020204" pitchFamily="34" charset="0"/>
              <a:buChar char="•"/>
            </a:pPr>
            <a:r>
              <a:rPr lang="en-US" dirty="0"/>
              <a:t>Fertilizer is added at the right place. Fertilizers should be applied in a location where the nutrients can be</a:t>
            </a:r>
            <a:r>
              <a:rPr lang="en-US" baseline="0" dirty="0"/>
              <a:t> </a:t>
            </a:r>
            <a:r>
              <a:rPr lang="en-US" dirty="0"/>
              <a:t>taken up by the plant’s root system.</a:t>
            </a:r>
          </a:p>
          <a:p>
            <a:pPr marL="174708" indent="-174708">
              <a:buFont typeface="Arial" panose="020B0604020202020204" pitchFamily="34" charset="0"/>
              <a:buChar char="•"/>
            </a:pPr>
            <a:r>
              <a:rPr lang="en-US" dirty="0"/>
              <a:t>Fertilizer is added at the right rate. Fertilizers should be applied at the rate at which the plant can use the</a:t>
            </a:r>
            <a:r>
              <a:rPr lang="en-US" baseline="0" dirty="0"/>
              <a:t> </a:t>
            </a:r>
            <a:r>
              <a:rPr lang="en-US" dirty="0"/>
              <a:t>nutrients.</a:t>
            </a:r>
          </a:p>
          <a:p>
            <a:pPr lvl="0"/>
            <a:endParaRPr lang="en-US" dirty="0"/>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402768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students need to learn more about fertilizers and their effects on the environment. Pass out to half of the teams a copy of </a:t>
            </a:r>
            <a:r>
              <a:rPr lang="en-US" i="1" dirty="0"/>
              <a:t>Master 5.4, Thinking about Fertilizers (page 165) and a copy of 5.5, Pros and Cons of Different Fertilizers (page 166).</a:t>
            </a:r>
          </a:p>
          <a:p>
            <a:endParaRPr lang="en-US" dirty="0"/>
          </a:p>
          <a:p>
            <a:r>
              <a:rPr lang="en-US" dirty="0"/>
              <a:t>Pass out to the other teams a copy of </a:t>
            </a:r>
            <a:r>
              <a:rPr lang="en-US" i="1" dirty="0"/>
              <a:t>Master 5.6, Nutrient Pollution (page 167) </a:t>
            </a:r>
            <a:r>
              <a:rPr lang="en-US" dirty="0"/>
              <a:t>and a copy of </a:t>
            </a:r>
            <a:r>
              <a:rPr lang="en-US" i="1" dirty="0"/>
              <a:t>Master 5.7, Nutrient</a:t>
            </a:r>
            <a:r>
              <a:rPr lang="en-US" dirty="0"/>
              <a:t> </a:t>
            </a:r>
            <a:r>
              <a:rPr lang="en-US" i="1" dirty="0"/>
              <a:t>Pollution Discussion Questions (page 168).</a:t>
            </a:r>
          </a:p>
          <a:p>
            <a:endParaRPr lang="en-US" dirty="0"/>
          </a:p>
          <a:p>
            <a:r>
              <a:rPr lang="en-US" dirty="0"/>
              <a:t>Instruct the teams to read the information found on the first handout (either </a:t>
            </a:r>
            <a:r>
              <a:rPr lang="en-US" i="1" dirty="0"/>
              <a:t>Master 5.4, Thinking about Fertilizers </a:t>
            </a:r>
            <a:r>
              <a:rPr lang="en-US" dirty="0"/>
              <a:t>or </a:t>
            </a:r>
            <a:r>
              <a:rPr lang="en-US" i="1" dirty="0"/>
              <a:t>Master 5.6, Nutrient Pollution) </a:t>
            </a:r>
            <a:r>
              <a:rPr lang="en-US" dirty="0"/>
              <a:t>and to discuss within their teams their understanding. Students should relate the ideas of “right time, right place, and right rate” when considering the use of fertilizers and their impacts on the environment. Students should use the second handout (either </a:t>
            </a:r>
            <a:r>
              <a:rPr lang="en-US" i="1" dirty="0"/>
              <a:t>Master 5.5, Pros and Cons of Different Fertilizers </a:t>
            </a:r>
            <a:r>
              <a:rPr lang="en-US" dirty="0"/>
              <a:t>or </a:t>
            </a:r>
            <a:r>
              <a:rPr lang="en-US" i="1" dirty="0"/>
              <a:t>Master 5.7, Nutrient Pollution Discussion Questions) </a:t>
            </a:r>
            <a:r>
              <a:rPr lang="en-US" dirty="0"/>
              <a:t>to record their conclusions.</a:t>
            </a:r>
          </a:p>
          <a:p>
            <a:endParaRPr lang="en-US" dirty="0"/>
          </a:p>
          <a:p>
            <a:r>
              <a:rPr lang="en-US" dirty="0"/>
              <a:t>Students reading about fertilizers should be able to identify 3 or 4 advantages and disadvantages of each type of fertilizer. Students reading about nutrient pollution should be able to describe how excess nutrients can produce algal blooms that use up oxygen in waterways, leading to suffocation of other plants and animals. They should be able to identify wastewater treatment facilities and industrial plants as point sources of nutrient pollution. They should identify urban development, septic systems, the burning of fossil fuels, and agricultural runoff as nonpoint sources of nutrient pollution. Student suggestions for limiting nonpoint sources of nutrient pollution will vary. There is no simple correct answer. Look for logical responses that students can defend using evidence. The idea is to get them thinking about the multiple sources of nutrient pollution and for them to realize that minimizing it will require a complex set of regulations, incentives, and government oversight.</a:t>
            </a:r>
          </a:p>
          <a:p>
            <a:endParaRPr lang="en-US" dirty="0"/>
          </a:p>
          <a:p>
            <a:r>
              <a:rPr lang="en-US" dirty="0"/>
              <a:t>After the teams have completed their tasks, ask volunteers to read their conclusions and fill in the following four slides as a class.</a:t>
            </a:r>
            <a:r>
              <a:rPr lang="en-US" sz="800" b="1" dirty="0"/>
              <a:t> </a:t>
            </a:r>
            <a:r>
              <a:rPr lang="en-US" dirty="0"/>
              <a:t>Discuss answers to the questions about nutrient pollution.</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749769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FFDC7B-80DD-474A-AEA2-05961E337345}" type="slidenum">
              <a:rPr lang="en-US" smtClean="0"/>
              <a:t>17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762452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“Why do you think that some farmers use organic fertilizers and others use commercial fertilizers?” Student responses will vary. Try to bring out in the discussion that the farmers in the United States have more options than farmers in poorer countries who may have no choice but to use organic fertilizers that they produce for themselves. One consequence is that farmers in poorer countries often obtain lower crop yields as compared with farmers in the United States.</a:t>
            </a:r>
          </a:p>
          <a:p>
            <a:r>
              <a:rPr lang="en-US" dirty="0"/>
              <a:t> </a:t>
            </a:r>
          </a:p>
          <a:p>
            <a:r>
              <a:rPr lang="en-US" b="1" dirty="0"/>
              <a:t>Teacher Note</a:t>
            </a:r>
            <a:endParaRPr lang="en-US" dirty="0"/>
          </a:p>
          <a:p>
            <a:r>
              <a:rPr lang="en-US" dirty="0"/>
              <a:t>Try to avoid getting bogged down in debating whether or not food that is organically grown is safer or tastes better than food grown using commercial fertilizers. This is not the focus of the lesson. Scientific studies have not been able to find consistent taste, health, or safety differences between foods grown using the two types of fertilizers. </a:t>
            </a:r>
          </a:p>
          <a:p>
            <a:endParaRPr lang="en-US"/>
          </a:p>
          <a:p>
            <a:r>
              <a:rPr lang="en-US"/>
              <a:t>Conclude </a:t>
            </a:r>
            <a:r>
              <a:rPr lang="en-US" dirty="0"/>
              <a:t>the lesson by asking students to hold on to their handouts. Explain that they will refer to them during the next lesson when they will be making recommendations for farming in the future. </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18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556163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Overview</a:t>
            </a:r>
          </a:p>
          <a:p>
            <a:pPr defTabSz="931774">
              <a:defRPr/>
            </a:pPr>
            <a:r>
              <a:rPr lang="en-US" dirty="0"/>
              <a:t>An apple is used to model Earth. Students learn that just 1/32 of its surface is devoted to farmland. Students use estimates of population growth and land use to calculate how much additional farmland will be needed in the future. They discuss what sacrifices may be needed to feed a larger population. Nutrient pollution is defined, and students discuss ways of limiting it.</a:t>
            </a:r>
          </a:p>
          <a:p>
            <a:endParaRPr lang="en-US" dirty="0"/>
          </a:p>
          <a:p>
            <a:r>
              <a:rPr lang="en-US" b="1" dirty="0"/>
              <a:t>Major</a:t>
            </a:r>
            <a:r>
              <a:rPr lang="en-US" b="1" baseline="0" dirty="0"/>
              <a:t> Concepts</a:t>
            </a:r>
            <a:endParaRPr lang="en-US" b="1" dirty="0"/>
          </a:p>
          <a:p>
            <a:r>
              <a:rPr lang="en-US" dirty="0"/>
              <a:t>•</a:t>
            </a:r>
            <a:r>
              <a:rPr lang="en-US" baseline="0" dirty="0"/>
              <a:t> </a:t>
            </a:r>
            <a:r>
              <a:rPr lang="en-US" dirty="0"/>
              <a:t>Only a small portion of Earth’s surface is used to grow food.</a:t>
            </a:r>
          </a:p>
          <a:p>
            <a:r>
              <a:rPr lang="en-US" dirty="0"/>
              <a:t>•</a:t>
            </a:r>
            <a:r>
              <a:rPr lang="en-US" baseline="0" dirty="0"/>
              <a:t> </a:t>
            </a:r>
            <a:r>
              <a:rPr lang="en-US" dirty="0"/>
              <a:t>The world population is growing at a steady rate.</a:t>
            </a:r>
          </a:p>
          <a:p>
            <a:r>
              <a:rPr lang="en-US" dirty="0"/>
              <a:t>•</a:t>
            </a:r>
            <a:r>
              <a:rPr lang="en-US" baseline="0" dirty="0"/>
              <a:t> </a:t>
            </a:r>
            <a:r>
              <a:rPr lang="en-US" dirty="0"/>
              <a:t>Unless food productivity increases, more land will</a:t>
            </a:r>
            <a:r>
              <a:rPr lang="en-US" baseline="0" dirty="0"/>
              <a:t> </a:t>
            </a:r>
            <a:r>
              <a:rPr lang="en-US" dirty="0"/>
              <a:t>have to be farmed.</a:t>
            </a:r>
          </a:p>
          <a:p>
            <a:r>
              <a:rPr lang="en-US" dirty="0"/>
              <a:t>•</a:t>
            </a:r>
            <a:r>
              <a:rPr lang="en-US" baseline="0" dirty="0"/>
              <a:t> </a:t>
            </a:r>
            <a:r>
              <a:rPr lang="en-US" dirty="0"/>
              <a:t>Fertilizers help increase food productivity.</a:t>
            </a:r>
          </a:p>
          <a:p>
            <a:r>
              <a:rPr lang="en-US" dirty="0"/>
              <a:t>•</a:t>
            </a:r>
            <a:r>
              <a:rPr lang="en-US" baseline="0" dirty="0"/>
              <a:t> </a:t>
            </a:r>
            <a:r>
              <a:rPr lang="en-US" dirty="0"/>
              <a:t>Fertilizers can be commercial or organic.</a:t>
            </a:r>
          </a:p>
          <a:p>
            <a:r>
              <a:rPr lang="en-US" dirty="0"/>
              <a:t>•</a:t>
            </a:r>
            <a:r>
              <a:rPr lang="en-US" baseline="0" dirty="0"/>
              <a:t> </a:t>
            </a:r>
            <a:r>
              <a:rPr lang="en-US" dirty="0"/>
              <a:t>Excesses and deficiencies in nutrients can have</a:t>
            </a:r>
            <a:r>
              <a:rPr lang="en-US" baseline="0" dirty="0"/>
              <a:t> </a:t>
            </a:r>
            <a:r>
              <a:rPr lang="en-US" dirty="0"/>
              <a:t>negative impacts on water, soil, and air.</a:t>
            </a:r>
          </a:p>
          <a:p>
            <a:endParaRPr lang="en-US" dirty="0"/>
          </a:p>
          <a:p>
            <a:r>
              <a:rPr lang="en-US" b="1" dirty="0"/>
              <a:t>Teacher Background</a:t>
            </a:r>
          </a:p>
          <a:p>
            <a:r>
              <a:rPr lang="en-US" dirty="0"/>
              <a:t>Consult the following sections in Teacher Background: </a:t>
            </a:r>
          </a:p>
          <a:p>
            <a:r>
              <a:rPr lang="en-US" dirty="0"/>
              <a:t>10.0 NOURISHING PLANTS WITH FERTILIZERS,</a:t>
            </a:r>
          </a:p>
          <a:p>
            <a:r>
              <a:rPr lang="en-US" dirty="0"/>
              <a:t>12.0 FERTILIZERS AND THE ENVIRONMENT, </a:t>
            </a:r>
          </a:p>
          <a:p>
            <a:r>
              <a:rPr lang="en-US" dirty="0"/>
              <a:t>13.0 TECHNOLOGY AND</a:t>
            </a:r>
            <a:r>
              <a:rPr lang="en-US" baseline="0" dirty="0"/>
              <a:t> </a:t>
            </a:r>
            <a:r>
              <a:rPr lang="en-US" dirty="0"/>
              <a:t>THE FUTURE Of AGRICULTURE</a:t>
            </a:r>
          </a:p>
          <a:p>
            <a:endParaRPr lang="en-US" dirty="0"/>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2</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4039040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t>Objectives</a:t>
            </a:r>
          </a:p>
          <a:p>
            <a:r>
              <a:rPr lang="en-US" dirty="0"/>
              <a:t>After completing this lesson, students will be able to </a:t>
            </a:r>
          </a:p>
          <a:p>
            <a:pPr marL="171450" indent="-171450">
              <a:buFont typeface="Arial" panose="020B0604020202020204" pitchFamily="34" charset="0"/>
              <a:buChar char="•"/>
            </a:pPr>
            <a:r>
              <a:rPr lang="en-US" dirty="0"/>
              <a:t>recognize that farmland is a finite resource, </a:t>
            </a:r>
          </a:p>
          <a:p>
            <a:pPr marL="171450" indent="-171450">
              <a:buFont typeface="Arial" panose="020B0604020202020204" pitchFamily="34" charset="0"/>
              <a:buChar char="•"/>
            </a:pPr>
            <a:r>
              <a:rPr lang="en-US" dirty="0"/>
              <a:t>appreciate that the world’s growing population demands an increase in food productivity,</a:t>
            </a:r>
          </a:p>
          <a:p>
            <a:pPr marL="171450" indent="-171450">
              <a:buFont typeface="Arial" panose="020B0604020202020204" pitchFamily="34" charset="0"/>
              <a:buChar char="•"/>
            </a:pPr>
            <a:r>
              <a:rPr lang="en-US" dirty="0"/>
              <a:t>describe the role fertilizer plays in increasing food</a:t>
            </a:r>
            <a:r>
              <a:rPr lang="en-US" baseline="0" dirty="0"/>
              <a:t> </a:t>
            </a:r>
            <a:r>
              <a:rPr lang="en-US" dirty="0"/>
              <a:t>productivity, </a:t>
            </a:r>
          </a:p>
          <a:p>
            <a:pPr marL="171450" indent="-171450">
              <a:buFont typeface="Arial" panose="020B0604020202020204" pitchFamily="34" charset="0"/>
              <a:buChar char="•"/>
            </a:pPr>
            <a:r>
              <a:rPr lang="en-US" dirty="0"/>
              <a:t>distinguish between organic and commercial</a:t>
            </a:r>
            <a:r>
              <a:rPr lang="en-US" baseline="0" dirty="0"/>
              <a:t> </a:t>
            </a:r>
            <a:r>
              <a:rPr lang="en-US" dirty="0"/>
              <a:t>fertilizers, </a:t>
            </a:r>
          </a:p>
          <a:p>
            <a:pPr marL="171450" indent="-171450">
              <a:buFont typeface="Arial" panose="020B0604020202020204" pitchFamily="34" charset="0"/>
              <a:buChar char="•"/>
            </a:pPr>
            <a:r>
              <a:rPr lang="en-US" dirty="0"/>
              <a:t>describe how excess nutrients are harmful to the</a:t>
            </a:r>
            <a:r>
              <a:rPr lang="en-US" baseline="0" dirty="0"/>
              <a:t> </a:t>
            </a:r>
            <a:r>
              <a:rPr lang="en-US" dirty="0"/>
              <a:t>environment, and </a:t>
            </a:r>
          </a:p>
          <a:p>
            <a:pPr marL="171450" indent="-171450">
              <a:buFont typeface="Arial" panose="020B0604020202020204" pitchFamily="34" charset="0"/>
              <a:buChar char="•"/>
            </a:pPr>
            <a:r>
              <a:rPr lang="en-US" dirty="0"/>
              <a:t>identify different sources of nutrient pollution.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3</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731474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virtual classroom</a:t>
            </a:r>
            <a:r>
              <a:rPr lang="en-US" baseline="0" dirty="0"/>
              <a:t> videos, visit the Nutrients4Life YouTube channel.</a:t>
            </a:r>
            <a:endParaRPr lang="en-US" dirty="0"/>
          </a:p>
        </p:txBody>
      </p:sp>
      <p:sp>
        <p:nvSpPr>
          <p:cNvPr id="4" name="Slide Number Placeholder 3"/>
          <p:cNvSpPr>
            <a:spLocks noGrp="1"/>
          </p:cNvSpPr>
          <p:nvPr>
            <p:ph type="sldNum" sz="quarter" idx="10"/>
          </p:nvPr>
        </p:nvSpPr>
        <p:spPr/>
        <p:txBody>
          <a:bodyPr/>
          <a:lstStyle/>
          <a:p>
            <a:fld id="{EA1DD5D8-ADCE-47C8-BECD-9C00F50E23B4}" type="slidenum">
              <a:rPr lang="en-US" smtClean="0"/>
              <a:t>4</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3769381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1: The Big Apple </a:t>
            </a:r>
            <a:r>
              <a:rPr lang="en-US" dirty="0"/>
              <a:t>(page 154)</a:t>
            </a:r>
          </a:p>
          <a:p>
            <a:endParaRPr lang="en-US" b="1" dirty="0"/>
          </a:p>
          <a:p>
            <a:r>
              <a:rPr lang="en-US" dirty="0"/>
              <a:t>Teacher’s Note: In this activity, students consider the challenges associated with the Earth’s growing population and land use.</a:t>
            </a:r>
          </a:p>
          <a:p>
            <a:r>
              <a:rPr lang="en-US" dirty="0"/>
              <a:t>This activity uses an apple as a model of Earth. Students discuss the various ways people use land and make predictions about what percentage of Earth’s land is needed to grow our food. After discussing the ways in which land is used </a:t>
            </a:r>
            <a:r>
              <a:rPr lang="en-US" i="1" dirty="0"/>
              <a:t>(Step 2)</a:t>
            </a:r>
            <a:r>
              <a:rPr lang="en-US" dirty="0"/>
              <a:t>, you may consider having the students create their own pie charts where they predict the percentages associated with different land uses, especially farming. Later, their predictions can be compared with the actual values revealed by the apple demonstration.</a:t>
            </a:r>
          </a:p>
          <a:p>
            <a:endParaRPr lang="en-US" dirty="0"/>
          </a:p>
          <a:p>
            <a:r>
              <a:rPr lang="en-US" dirty="0"/>
              <a:t>Explain to the class that this activity is about how we, as a society, use land. The amount of land on earth stays the same and as the world’s population gets larger, it becomes even more important that we make wise decisions about how it is used.  </a:t>
            </a:r>
            <a:endParaRPr lang="en-US" sz="1800" dirty="0"/>
          </a:p>
          <a:p>
            <a:endParaRPr lang="en-US" dirty="0"/>
          </a:p>
          <a:p>
            <a:r>
              <a:rPr lang="en-US" dirty="0"/>
              <a:t>Explain that land is used for many different reasons. ask, “what are some of the most important uses for land?” Write students’ responses on the board or chart paper.  </a:t>
            </a:r>
          </a:p>
          <a:p>
            <a:endParaRPr lang="en-US" sz="1800" dirty="0"/>
          </a:p>
          <a:p>
            <a:r>
              <a:rPr lang="en-US" dirty="0"/>
              <a:t>Students’ responses may include the following:</a:t>
            </a:r>
          </a:p>
          <a:p>
            <a:pPr marL="640594" lvl="1" indent="-174708">
              <a:buFont typeface="Arial" panose="020B0604020202020204" pitchFamily="34" charset="0"/>
              <a:buChar char="•"/>
            </a:pPr>
            <a:r>
              <a:rPr lang="en-US" dirty="0"/>
              <a:t>farming</a:t>
            </a:r>
          </a:p>
          <a:p>
            <a:pPr marL="640594" lvl="1" indent="-174708">
              <a:buFont typeface="Arial" panose="020B0604020202020204" pitchFamily="34" charset="0"/>
              <a:buChar char="•"/>
            </a:pPr>
            <a:r>
              <a:rPr lang="en-US" dirty="0"/>
              <a:t>homes</a:t>
            </a:r>
          </a:p>
          <a:p>
            <a:pPr marL="640594" lvl="1" indent="-174708">
              <a:buFont typeface="Arial" panose="020B0604020202020204" pitchFamily="34" charset="0"/>
              <a:buChar char="•"/>
            </a:pPr>
            <a:r>
              <a:rPr lang="en-US" dirty="0"/>
              <a:t>industries or places where we work</a:t>
            </a:r>
          </a:p>
          <a:p>
            <a:pPr marL="640594" lvl="1" indent="-174708">
              <a:buFont typeface="Arial" panose="020B0604020202020204" pitchFamily="34" charset="0"/>
              <a:buChar char="•"/>
            </a:pPr>
            <a:r>
              <a:rPr lang="en-US" dirty="0"/>
              <a:t>pastures or land for livestock</a:t>
            </a:r>
          </a:p>
          <a:p>
            <a:pPr marL="640594" lvl="1" indent="-174708">
              <a:buFont typeface="Arial" panose="020B0604020202020204" pitchFamily="34" charset="0"/>
              <a:buChar char="•"/>
            </a:pPr>
            <a:r>
              <a:rPr lang="en-US" dirty="0"/>
              <a:t>parks, sports, and recreation</a:t>
            </a:r>
          </a:p>
          <a:p>
            <a:pPr marL="640594" lvl="1" indent="-174708">
              <a:buFont typeface="Arial" panose="020B0604020202020204" pitchFamily="34" charset="0"/>
              <a:buChar char="•"/>
            </a:pPr>
            <a:r>
              <a:rPr lang="en-US" dirty="0"/>
              <a:t>mining</a:t>
            </a:r>
          </a:p>
          <a:p>
            <a:pPr marL="640594" lvl="1" indent="-174708">
              <a:buFont typeface="Arial" panose="020B0604020202020204" pitchFamily="34" charset="0"/>
              <a:buChar char="•"/>
            </a:pPr>
            <a:r>
              <a:rPr lang="en-US" dirty="0"/>
              <a:t>wildlife habitat (mountain ranges, jungles, deserts, beaches, and tundra)</a:t>
            </a:r>
          </a:p>
          <a:p>
            <a:pPr lvl="1"/>
            <a:endParaRPr lang="en-US" dirty="0"/>
          </a:p>
          <a:p>
            <a:pPr defTabSz="931774">
              <a:defRPr/>
            </a:pPr>
            <a:r>
              <a:rPr lang="en-US" dirty="0"/>
              <a:t>If students do not mention these kinds of uses, ask guiding questions to encourage them to think about how humans use land. A student may point out that some land, such as a desert, has no use. Of course, any land that is not being used by humans can be considered a habitat for wildlife, which can also lead to enjoyment by humans. Student responses to this question give you an idea of how aware they are of the diverse demands placed on land resources.</a:t>
            </a:r>
          </a:p>
          <a:p>
            <a:endParaRPr lang="en-US" dirty="0"/>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5</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27846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attention to the apple and the knife. Explain that the apple represents earth. Ask, “How much of earth’s surface do you think is devoted to farming?” </a:t>
            </a:r>
            <a:r>
              <a:rPr lang="en-US" b="1" dirty="0"/>
              <a:t> </a:t>
            </a:r>
            <a:r>
              <a:rPr lang="en-US" dirty="0"/>
              <a:t>Students’ responses will vary. Some may remember that about 70 percent of the surface is water.</a:t>
            </a:r>
          </a:p>
          <a:p>
            <a:endParaRPr lang="en-US" dirty="0"/>
          </a:p>
          <a:p>
            <a:r>
              <a:rPr lang="en-US" dirty="0"/>
              <a:t>Use the knife to cut the apple into 4 equal parts. All cuts should be made long-ways. Set 3 parts aside and hold up the remaining one quarter. Explain that the surface of the world is about 70 percent water, so this piece represents that part of the surface that is land. </a:t>
            </a:r>
            <a:endParaRPr lang="en-US" b="1" dirty="0"/>
          </a:p>
          <a:p>
            <a:r>
              <a:rPr lang="en-US" b="1" dirty="0"/>
              <a:t> </a:t>
            </a:r>
            <a:endParaRPr lang="en-US" dirty="0"/>
          </a:p>
          <a:p>
            <a:r>
              <a:rPr lang="en-US" dirty="0"/>
              <a:t>Remind students that this relatively small amount of land must be put to many different uses.</a:t>
            </a:r>
          </a:p>
          <a:p>
            <a:r>
              <a:rPr lang="en-US" dirty="0"/>
              <a:t> </a:t>
            </a:r>
          </a:p>
          <a:p>
            <a:r>
              <a:rPr lang="en-US" dirty="0"/>
              <a:t>Use the knife to cut the one quarter piece of apple in half 3 more times, each time discarding 1/2. Finally, hold up 1 of the smallest pieces and explain that it represents 1/32 of the surface of earth. This is the amount of land used for farming. Point out that the skin on this small piece of apple represents the tiny layer of topsoil that we depend on to grow food. </a:t>
            </a:r>
            <a:endParaRPr lang="en-US" b="1" dirty="0"/>
          </a:p>
          <a:p>
            <a:r>
              <a:rPr lang="en-US" b="1" dirty="0"/>
              <a:t> </a:t>
            </a:r>
            <a:br>
              <a:rPr lang="en-US" dirty="0"/>
            </a:br>
            <a:r>
              <a:rPr lang="en-US" dirty="0"/>
              <a:t>Explain that because we put land to so many different uses, the amount devoted to farming has hardly changed during the past 50 years. Scientists are worried about how we will feed the world’s growing population in the future. </a:t>
            </a:r>
          </a:p>
          <a:p>
            <a:r>
              <a:rPr lang="en-US" b="1" dirty="0"/>
              <a:t> </a:t>
            </a:r>
            <a:endParaRPr lang="en-US" dirty="0"/>
          </a:p>
          <a:p>
            <a:r>
              <a:rPr lang="en-US" dirty="0"/>
              <a:t>Although additional land has been cleared for farming in many developing countries, it has largely been offset by a reduction of farmland in the developed countries.</a:t>
            </a:r>
          </a:p>
          <a:p>
            <a:endParaRPr lang="en-US" dirty="0"/>
          </a:p>
          <a:p>
            <a:r>
              <a:rPr lang="en-US" dirty="0"/>
              <a:t> </a:t>
            </a:r>
          </a:p>
          <a:p>
            <a:r>
              <a:rPr lang="en-US" dirty="0"/>
              <a:t> </a:t>
            </a:r>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6</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764063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 2: Using Land Wisely (page 155)</a:t>
            </a:r>
          </a:p>
          <a:p>
            <a:endParaRPr lang="en-US" dirty="0"/>
          </a:p>
          <a:p>
            <a:r>
              <a:rPr lang="en-US" dirty="0"/>
              <a:t>In this activity, students use a world population projection to consider how much additional farmland will be needed to feed humans in the year 2050. Remind the students that in Lesson 4 they were concerned with diagnosing and treating plant nutrient deficiencies in a small African village. The aim was to increase food production for the local inhabitants. In this activity, the focus broadens to consider how we can feed the entire world’s population. Display </a:t>
            </a:r>
            <a:r>
              <a:rPr lang="en-US" i="1" dirty="0"/>
              <a:t>Master 5.1 (page 162)</a:t>
            </a:r>
            <a:r>
              <a:rPr lang="en-US" dirty="0"/>
              <a:t>, newspaper articles and reveal only the top article. ask a student volunteer to read the article aloud. </a:t>
            </a:r>
          </a:p>
          <a:p>
            <a:r>
              <a:rPr lang="en-US" dirty="0"/>
              <a:t> </a:t>
            </a:r>
          </a:p>
          <a:p>
            <a:r>
              <a:rPr lang="en-US" dirty="0"/>
              <a:t>Explain to students that they will continue in their roles as agricultural experts concerned with increasing crop yields on farms. </a:t>
            </a:r>
          </a:p>
          <a:p>
            <a:endParaRPr lang="en-US" dirty="0"/>
          </a:p>
          <a:p>
            <a:r>
              <a:rPr lang="en-US" dirty="0"/>
              <a:t>Ask students to summarize the content of the article. Try to focus the discussion on the world. Most students in the United States do not have direct experience with severe hunger. Help them understand that in addition to human suffering, hunger can also lead to unstable governments, wars, and threats to national security—including that of the United States. It is in everyone’s best interest to eliminate world hunger.</a:t>
            </a:r>
          </a:p>
          <a:p>
            <a:r>
              <a:rPr lang="en-US" dirty="0"/>
              <a:t> </a:t>
            </a:r>
          </a:p>
          <a:p>
            <a:r>
              <a:rPr lang="en-US" dirty="0"/>
              <a:t>The article states that population growth contributes to the problem of world hunger. Do not dwell on population- control measures. The students are working as agricultural experts and need to focus on how to grow more and better food. The article also mentions availability of freshwater and increasing temperatures as challenges for growing more food. If students do not understand why increasing temperatures cause lower crop yields, explain that it takes more energy for plants (and people) to maintain themselves at higher temperatures. Using humans  as an example, you can point out that marathon records are usually set at cooler temperatures.</a:t>
            </a:r>
          </a:p>
          <a:p>
            <a:r>
              <a:rPr lang="en-US" dirty="0"/>
              <a:t> </a:t>
            </a:r>
          </a:p>
        </p:txBody>
      </p:sp>
      <p:sp>
        <p:nvSpPr>
          <p:cNvPr id="4" name="Slide Number Placeholder 3"/>
          <p:cNvSpPr>
            <a:spLocks noGrp="1"/>
          </p:cNvSpPr>
          <p:nvPr>
            <p:ph type="sldNum" sz="quarter" idx="10"/>
          </p:nvPr>
        </p:nvSpPr>
        <p:spPr/>
        <p:txBody>
          <a:bodyPr/>
          <a:lstStyle/>
          <a:p>
            <a:fld id="{A7FFDC7B-80DD-474A-AEA2-05961E337345}" type="slidenum">
              <a:rPr lang="en-US" smtClean="0"/>
              <a:t>7</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11664734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a:t>
            </a:r>
            <a:r>
              <a:rPr lang="en-US" baseline="0" dirty="0"/>
              <a:t> 162 </a:t>
            </a:r>
          </a:p>
          <a:p>
            <a:r>
              <a:rPr lang="en-US" dirty="0"/>
              <a:t>Ask students to summarize the article. Students should recognize that there are many factors that influence world hunger and that addressing the problem requires the skills of many different types of professionals including social scientists, climatologists, water management experts, and agricultural experts.</a:t>
            </a:r>
          </a:p>
          <a:p>
            <a:endParaRPr lang="en-US" dirty="0"/>
          </a:p>
          <a:p>
            <a:r>
              <a:rPr lang="en-US" dirty="0"/>
              <a:t>Divide the class into teams of 3 students. </a:t>
            </a:r>
          </a:p>
          <a:p>
            <a:endParaRPr lang="en-US" dirty="0"/>
          </a:p>
          <a:p>
            <a:r>
              <a:rPr lang="en-US" dirty="0"/>
              <a:t>Explain that their first task is to investigate how population growth is expected to affect farming in the future. </a:t>
            </a:r>
            <a:r>
              <a:rPr lang="en-US" b="1" dirty="0"/>
              <a:t> </a:t>
            </a:r>
            <a:endParaRPr lang="en-US" dirty="0"/>
          </a:p>
          <a:p>
            <a:endParaRPr lang="en-US" dirty="0"/>
          </a:p>
        </p:txBody>
      </p:sp>
      <p:sp>
        <p:nvSpPr>
          <p:cNvPr id="4" name="Slide Number Placeholder 3"/>
          <p:cNvSpPr>
            <a:spLocks noGrp="1"/>
          </p:cNvSpPr>
          <p:nvPr>
            <p:ph type="sldNum" sz="quarter" idx="10"/>
          </p:nvPr>
        </p:nvSpPr>
        <p:spPr/>
        <p:txBody>
          <a:bodyPr/>
          <a:lstStyle/>
          <a:p>
            <a:fld id="{A7FFDC7B-80DD-474A-AEA2-05961E337345}" type="slidenum">
              <a:rPr lang="en-US" smtClean="0"/>
              <a:t>8</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566531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population graph provides data about the world population from 1950 and projections for the population in the year 2100. The high, medium, and low estimates of the future world population are based on fertility rates (the number of children that people have). </a:t>
            </a:r>
          </a:p>
          <a:p>
            <a:endParaRPr lang="en-US" dirty="0"/>
          </a:p>
          <a:p>
            <a:r>
              <a:rPr lang="en-US" dirty="0"/>
              <a:t>Instruct some teams to use the high estimate in their calculations, others the medium estimate, and the rest the low estimate. </a:t>
            </a:r>
          </a:p>
          <a:p>
            <a:endParaRPr lang="en-US" dirty="0"/>
          </a:p>
          <a:p>
            <a:r>
              <a:rPr lang="en-US" dirty="0"/>
              <a:t>Switch out the graph with updated population statistics if appropriate.</a:t>
            </a:r>
          </a:p>
        </p:txBody>
      </p:sp>
      <p:sp>
        <p:nvSpPr>
          <p:cNvPr id="4" name="Slide Number Placeholder 3"/>
          <p:cNvSpPr>
            <a:spLocks noGrp="1"/>
          </p:cNvSpPr>
          <p:nvPr>
            <p:ph type="sldNum" sz="quarter" idx="10"/>
          </p:nvPr>
        </p:nvSpPr>
        <p:spPr/>
        <p:txBody>
          <a:bodyPr/>
          <a:lstStyle/>
          <a:p>
            <a:fld id="{A7FFDC7B-80DD-474A-AEA2-05961E337345}" type="slidenum">
              <a:rPr lang="en-US" smtClean="0"/>
              <a:t>9</a:t>
            </a:fld>
            <a:endParaRPr lang="en-US"/>
          </a:p>
        </p:txBody>
      </p:sp>
      <p:sp>
        <p:nvSpPr>
          <p:cNvPr id="5" name="Footer Placeholder 4"/>
          <p:cNvSpPr>
            <a:spLocks noGrp="1"/>
          </p:cNvSpPr>
          <p:nvPr>
            <p:ph type="ftr" sz="quarter" idx="11"/>
          </p:nvPr>
        </p:nvSpPr>
        <p:spPr/>
        <p:txBody>
          <a:bodyPr/>
          <a:lstStyle/>
          <a:p>
            <a:r>
              <a:rPr lang="en-US"/>
              <a:t>Nutrients for Life Foundation</a:t>
            </a:r>
          </a:p>
        </p:txBody>
      </p:sp>
      <p:sp>
        <p:nvSpPr>
          <p:cNvPr id="6" name="Header Placeholder 5"/>
          <p:cNvSpPr>
            <a:spLocks noGrp="1"/>
          </p:cNvSpPr>
          <p:nvPr>
            <p:ph type="hdr" sz="quarter" idx="12"/>
          </p:nvPr>
        </p:nvSpPr>
        <p:spPr/>
        <p:txBody>
          <a:bodyPr/>
          <a:lstStyle/>
          <a:p>
            <a:r>
              <a:rPr lang="en-US"/>
              <a:t>Nourishing the Planet in the 21st Century - High School</a:t>
            </a:r>
          </a:p>
        </p:txBody>
      </p:sp>
    </p:spTree>
    <p:extLst>
      <p:ext uri="{BB962C8B-B14F-4D97-AF65-F5344CB8AC3E}">
        <p14:creationId xmlns:p14="http://schemas.microsoft.com/office/powerpoint/2010/main" val="2925082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44105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42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2962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114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44172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6987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6544BB6-861B-4FA8-9181-D228ECEEC34B}" type="datetimeFigureOut">
              <a:rPr lang="en-US" smtClean="0"/>
              <a:t>2/21/19</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41E61771-9704-4603-8F46-0B92E910F5A1}" type="slidenum">
              <a:rPr lang="en-US" smtClean="0"/>
              <a:t>‹#›</a:t>
            </a:fld>
            <a:endParaRPr lang="en-US"/>
          </a:p>
        </p:txBody>
      </p:sp>
    </p:spTree>
    <p:extLst>
      <p:ext uri="{BB962C8B-B14F-4D97-AF65-F5344CB8AC3E}">
        <p14:creationId xmlns:p14="http://schemas.microsoft.com/office/powerpoint/2010/main" val="2713239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88015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7197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8620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96482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18646" y="5845684"/>
            <a:ext cx="2898709" cy="932432"/>
          </a:xfrm>
          <a:prstGeom prst="rect">
            <a:avLst/>
          </a:prstGeom>
        </p:spPr>
      </p:pic>
      <p:pic>
        <p:nvPicPr>
          <p:cNvPr id="5" name="Picture 4">
            <a:extLst>
              <a:ext uri="{FF2B5EF4-FFF2-40B4-BE49-F238E27FC236}">
                <a16:creationId xmlns:a16="http://schemas.microsoft.com/office/drawing/2014/main" id="{5EF8AAC6-2078-0E43-8763-6240D919ED8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5943" y="6110459"/>
            <a:ext cx="3004457" cy="667657"/>
          </a:xfrm>
          <a:prstGeom prst="rect">
            <a:avLst/>
          </a:prstGeom>
        </p:spPr>
      </p:pic>
    </p:spTree>
    <p:extLst>
      <p:ext uri="{BB962C8B-B14F-4D97-AF65-F5344CB8AC3E}">
        <p14:creationId xmlns:p14="http://schemas.microsoft.com/office/powerpoint/2010/main" val="385190978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esa.un.org/unpd/wpp/index.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7679" y="4552670"/>
            <a:ext cx="4411087" cy="141892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1694" cy="4432881"/>
          </a:xfrm>
          <a:prstGeom prst="rect">
            <a:avLst/>
          </a:prstGeom>
        </p:spPr>
      </p:pic>
    </p:spTree>
    <p:extLst>
      <p:ext uri="{BB962C8B-B14F-4D97-AF65-F5344CB8AC3E}">
        <p14:creationId xmlns:p14="http://schemas.microsoft.com/office/powerpoint/2010/main" val="142436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7" name="Content Placeholder 4026"/>
          <p:cNvPicPr>
            <a:picLocks noGrp="1" noChangeAspect="1"/>
          </p:cNvPicPr>
          <p:nvPr>
            <p:ph idx="1"/>
          </p:nvPr>
        </p:nvPicPr>
        <p:blipFill rotWithShape="1">
          <a:blip r:embed="rId3"/>
          <a:srcRect l="15375" t="17143" r="11422" b="20000"/>
          <a:stretch/>
        </p:blipFill>
        <p:spPr>
          <a:xfrm>
            <a:off x="797601" y="574590"/>
            <a:ext cx="10596799" cy="5115697"/>
          </a:xfrm>
          <a:prstGeom prst="rect">
            <a:avLst/>
          </a:prstGeom>
        </p:spPr>
      </p:pic>
    </p:spTree>
    <p:extLst>
      <p:ext uri="{BB962C8B-B14F-4D97-AF65-F5344CB8AC3E}">
        <p14:creationId xmlns:p14="http://schemas.microsoft.com/office/powerpoint/2010/main" val="236723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5698"/>
            <a:ext cx="10515600" cy="746983"/>
          </a:xfrm>
        </p:spPr>
        <p:txBody>
          <a:bodyPr>
            <a:normAutofit/>
          </a:bodyPr>
          <a:lstStyle/>
          <a:p>
            <a:r>
              <a:rPr lang="en-US" sz="2800" dirty="0"/>
              <a:t>Part A: How much farmland is used to feed each person today? </a:t>
            </a:r>
          </a:p>
        </p:txBody>
      </p:sp>
      <p:sp>
        <p:nvSpPr>
          <p:cNvPr id="3" name="Content Placeholder 2"/>
          <p:cNvSpPr>
            <a:spLocks noGrp="1"/>
          </p:cNvSpPr>
          <p:nvPr>
            <p:ph idx="1"/>
          </p:nvPr>
        </p:nvSpPr>
        <p:spPr>
          <a:xfrm>
            <a:off x="343930" y="1062681"/>
            <a:ext cx="6526427" cy="4916574"/>
          </a:xfrm>
        </p:spPr>
        <p:txBody>
          <a:bodyPr>
            <a:normAutofit fontScale="92500" lnSpcReduction="20000"/>
          </a:bodyPr>
          <a:lstStyle/>
          <a:p>
            <a:pPr marL="0" indent="0">
              <a:buNone/>
            </a:pPr>
            <a:r>
              <a:rPr lang="en-US" b="1" dirty="0"/>
              <a:t>STEP 1. </a:t>
            </a:r>
            <a:r>
              <a:rPr lang="en-US" dirty="0"/>
              <a:t>Use the World Population Growth graph to estimate Earth’s population right now:</a:t>
            </a:r>
            <a:r>
              <a:rPr lang="en-US" u="sng" dirty="0"/>
              <a:t>	</a:t>
            </a:r>
            <a:r>
              <a:rPr lang="en-US" dirty="0"/>
              <a:t>billion people.</a:t>
            </a:r>
          </a:p>
          <a:p>
            <a:pPr marL="0" indent="0">
              <a:buNone/>
            </a:pPr>
            <a:r>
              <a:rPr lang="en-US" b="1" dirty="0"/>
              <a:t> </a:t>
            </a:r>
            <a:endParaRPr lang="en-US" dirty="0"/>
          </a:p>
          <a:p>
            <a:pPr marL="0" indent="0">
              <a:buNone/>
            </a:pPr>
            <a:r>
              <a:rPr lang="en-US" b="1" dirty="0"/>
              <a:t>STEP 2. </a:t>
            </a:r>
            <a:r>
              <a:rPr lang="en-US" dirty="0"/>
              <a:t>The 11 percent of land devoted to farming corresponds to 3.5 billion acres of farmland.</a:t>
            </a:r>
          </a:p>
          <a:p>
            <a:pPr marL="0" indent="0">
              <a:buNone/>
            </a:pPr>
            <a:r>
              <a:rPr lang="en-US" b="1" dirty="0"/>
              <a:t> </a:t>
            </a:r>
            <a:endParaRPr lang="en-US" dirty="0"/>
          </a:p>
          <a:p>
            <a:pPr marL="0" indent="0">
              <a:buNone/>
            </a:pPr>
            <a:r>
              <a:rPr lang="en-US" b="1" dirty="0"/>
              <a:t>STEP 3. </a:t>
            </a:r>
            <a:r>
              <a:rPr lang="en-US" dirty="0"/>
              <a:t>Divide the 3.5 billion acres of farmland by the population (from Step 1) to get the number of acres of farmland per person:</a:t>
            </a:r>
          </a:p>
          <a:p>
            <a:pPr marL="0" indent="0">
              <a:buNone/>
            </a:pPr>
            <a:r>
              <a:rPr lang="en-US" b="1" dirty="0"/>
              <a:t>  </a:t>
            </a:r>
            <a:endParaRPr lang="en-US" dirty="0"/>
          </a:p>
          <a:p>
            <a:pPr marL="0" indent="0">
              <a:buNone/>
            </a:pPr>
            <a:r>
              <a:rPr lang="en-US" dirty="0"/>
              <a:t>3.5 Billion Acres Farmland ÷ _____ Billion People = ____ Acres Per Person</a:t>
            </a:r>
          </a:p>
        </p:txBody>
      </p:sp>
      <p:pic>
        <p:nvPicPr>
          <p:cNvPr id="4" name="Content Placeholder 3"/>
          <p:cNvPicPr>
            <a:picLocks noChangeAspect="1"/>
          </p:cNvPicPr>
          <p:nvPr/>
        </p:nvPicPr>
        <p:blipFill rotWithShape="1">
          <a:blip r:embed="rId3"/>
          <a:srcRect l="32294" t="29816" r="16611" b="11552"/>
          <a:stretch/>
        </p:blipFill>
        <p:spPr>
          <a:xfrm>
            <a:off x="6870357" y="1471119"/>
            <a:ext cx="5074508" cy="3273876"/>
          </a:xfrm>
          <a:prstGeom prst="rect">
            <a:avLst/>
          </a:prstGeom>
        </p:spPr>
      </p:pic>
    </p:spTree>
    <p:extLst>
      <p:ext uri="{BB962C8B-B14F-4D97-AF65-F5344CB8AC3E}">
        <p14:creationId xmlns:p14="http://schemas.microsoft.com/office/powerpoint/2010/main" val="593613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0521"/>
            <a:ext cx="10515600" cy="1325563"/>
          </a:xfrm>
        </p:spPr>
        <p:txBody>
          <a:bodyPr>
            <a:noAutofit/>
          </a:bodyPr>
          <a:lstStyle/>
          <a:p>
            <a:r>
              <a:rPr lang="en-US" sz="2800" dirty="0"/>
              <a:t>PART C: Assuming  that crop yields stay the same, how much additional land will be needed for farming in 2050?  </a:t>
            </a:r>
          </a:p>
        </p:txBody>
      </p:sp>
      <p:sp>
        <p:nvSpPr>
          <p:cNvPr id="3" name="Content Placeholder 2"/>
          <p:cNvSpPr>
            <a:spLocks noGrp="1"/>
          </p:cNvSpPr>
          <p:nvPr>
            <p:ph idx="1"/>
          </p:nvPr>
        </p:nvSpPr>
        <p:spPr>
          <a:xfrm>
            <a:off x="838200" y="1556084"/>
            <a:ext cx="10515600" cy="4347411"/>
          </a:xfrm>
        </p:spPr>
        <p:txBody>
          <a:bodyPr>
            <a:normAutofit fontScale="92500" lnSpcReduction="20000"/>
          </a:bodyPr>
          <a:lstStyle/>
          <a:p>
            <a:pPr marL="0" indent="0">
              <a:buNone/>
            </a:pPr>
            <a:r>
              <a:rPr lang="en-US" dirty="0"/>
              <a:t>STEP 1. Calculate the estimated population increase factor from now to 2050: </a:t>
            </a:r>
          </a:p>
          <a:p>
            <a:pPr marL="0" indent="0">
              <a:buNone/>
            </a:pPr>
            <a:r>
              <a:rPr lang="en-US" dirty="0"/>
              <a:t>Population in 2050 (from part b) ÷ population now (from part A)=_______</a:t>
            </a:r>
          </a:p>
          <a:p>
            <a:pPr marL="0" indent="0">
              <a:buNone/>
            </a:pPr>
            <a:r>
              <a:rPr lang="en-US" dirty="0"/>
              <a:t>STEP 2. Multiply the 3.5 billion acres of farmland times the population increase factor (from Step 1): </a:t>
            </a:r>
          </a:p>
          <a:p>
            <a:pPr marL="0" indent="0">
              <a:buNone/>
            </a:pPr>
            <a:r>
              <a:rPr lang="en-US" dirty="0"/>
              <a:t> 3.5 billion acres farmland × population increase factor = _____ billion acres farmland needed in 2050 </a:t>
            </a:r>
          </a:p>
          <a:p>
            <a:pPr marL="0" indent="0">
              <a:buNone/>
            </a:pPr>
            <a:r>
              <a:rPr lang="en-US" dirty="0"/>
              <a:t>STEP 3. To find out how much extra farmland will be needed in 2050, subtract the 3.5 billion acres (today’s farmland) from the number of acres needed in 2050 (from Step 2):</a:t>
            </a:r>
          </a:p>
          <a:p>
            <a:pPr marL="0" indent="0">
              <a:buNone/>
            </a:pPr>
            <a:r>
              <a:rPr lang="en-US" dirty="0"/>
              <a:t>_____ billion acres needed in 2050 – 3.5 billion acres = ______ billion extra acres of farmland needed </a:t>
            </a:r>
          </a:p>
          <a:p>
            <a:pPr marL="0" indent="0">
              <a:buNone/>
            </a:pPr>
            <a:endParaRPr lang="en-US" dirty="0"/>
          </a:p>
        </p:txBody>
      </p:sp>
    </p:spTree>
    <p:extLst>
      <p:ext uri="{BB962C8B-B14F-4D97-AF65-F5344CB8AC3E}">
        <p14:creationId xmlns:p14="http://schemas.microsoft.com/office/powerpoint/2010/main" val="1918284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355600"/>
            <a:ext cx="4978400" cy="5689600"/>
          </a:xfrm>
        </p:spPr>
        <p:txBody>
          <a:bodyPr>
            <a:normAutofit/>
          </a:bodyPr>
          <a:lstStyle/>
          <a:p>
            <a:pPr lvl="0"/>
            <a:r>
              <a:rPr lang="en-US" dirty="0"/>
              <a:t>Discussion: If a billion acres of extra farmland are needed to feed the world’s population, from where should it come? What are you willing to sacrifice?</a:t>
            </a: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3245" y="1345406"/>
            <a:ext cx="5808662" cy="370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730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565275"/>
          </a:xfrm>
        </p:spPr>
        <p:txBody>
          <a:bodyPr>
            <a:normAutofit fontScale="90000"/>
          </a:bodyPr>
          <a:lstStyle/>
          <a:p>
            <a:pPr algn="ctr"/>
            <a:r>
              <a:rPr lang="en-US" b="1" dirty="0"/>
              <a:t>What will be the effect of increasing the amount of food that an acre of farmland can produce?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751561" y="2264857"/>
            <a:ext cx="8688878" cy="3157798"/>
          </a:xfrm>
          <a:prstGeom prst="rect">
            <a:avLst/>
          </a:prstGeom>
        </p:spPr>
      </p:pic>
    </p:spTree>
    <p:extLst>
      <p:ext uri="{BB962C8B-B14F-4D97-AF65-F5344CB8AC3E}">
        <p14:creationId xmlns:p14="http://schemas.microsoft.com/office/powerpoint/2010/main" val="363058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Application of Fertilizer</a:t>
            </a:r>
          </a:p>
        </p:txBody>
      </p:sp>
      <p:sp>
        <p:nvSpPr>
          <p:cNvPr id="3" name="Content Placeholder 2"/>
          <p:cNvSpPr>
            <a:spLocks noGrp="1"/>
          </p:cNvSpPr>
          <p:nvPr>
            <p:ph idx="1"/>
          </p:nvPr>
        </p:nvSpPr>
        <p:spPr/>
        <p:txBody>
          <a:bodyPr/>
          <a:lstStyle/>
          <a:p>
            <a:pPr lvl="0"/>
            <a:r>
              <a:rPr lang="en-US" dirty="0"/>
              <a:t>Fertilizer is added at the right time. Fertilizers should be applied during that part of the plant’s life cycle when the nutrients are needed.</a:t>
            </a:r>
          </a:p>
          <a:p>
            <a:pPr lvl="0"/>
            <a:r>
              <a:rPr lang="en-US" dirty="0"/>
              <a:t>Fertilizer is added at the right place. Fertilizers should be applied in a location where the nutrients can be taken up by the plant’s root system.</a:t>
            </a:r>
          </a:p>
          <a:p>
            <a:pPr lvl="0"/>
            <a:r>
              <a:rPr lang="en-US" dirty="0"/>
              <a:t>Fertilizer is added at the right rate. Fertilizers should be applied at the rate at which the plant can use the nutrients.</a:t>
            </a:r>
          </a:p>
        </p:txBody>
      </p:sp>
    </p:spTree>
    <p:extLst>
      <p:ext uri="{BB962C8B-B14F-4D97-AF65-F5344CB8AC3E}">
        <p14:creationId xmlns:p14="http://schemas.microsoft.com/office/powerpoint/2010/main" val="1811168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Organic Fertilizer</a:t>
            </a:r>
          </a:p>
        </p:txBody>
      </p:sp>
      <p:sp>
        <p:nvSpPr>
          <p:cNvPr id="5" name="Text Placeholder 4"/>
          <p:cNvSpPr>
            <a:spLocks noGrp="1"/>
          </p:cNvSpPr>
          <p:nvPr>
            <p:ph type="body" idx="1"/>
          </p:nvPr>
        </p:nvSpPr>
        <p:spPr/>
        <p:txBody>
          <a:bodyPr/>
          <a:lstStyle/>
          <a:p>
            <a:r>
              <a:rPr lang="en-US" dirty="0"/>
              <a:t>Advantages</a:t>
            </a:r>
          </a:p>
        </p:txBody>
      </p:sp>
      <p:sp>
        <p:nvSpPr>
          <p:cNvPr id="7" name="Text Placeholder 6"/>
          <p:cNvSpPr>
            <a:spLocks noGrp="1"/>
          </p:cNvSpPr>
          <p:nvPr>
            <p:ph type="body" sz="quarter" idx="3"/>
          </p:nvPr>
        </p:nvSpPr>
        <p:spPr/>
        <p:txBody>
          <a:bodyPr/>
          <a:lstStyle/>
          <a:p>
            <a:r>
              <a:rPr lang="en-US" dirty="0"/>
              <a:t>Disadvantages</a:t>
            </a:r>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1510891350"/>
              </p:ext>
            </p:extLst>
          </p:nvPr>
        </p:nvGraphicFramePr>
        <p:xfrm>
          <a:off x="6172200" y="2505075"/>
          <a:ext cx="5183188" cy="3235324"/>
        </p:xfrm>
        <a:graphic>
          <a:graphicData uri="http://schemas.openxmlformats.org/drawingml/2006/table">
            <a:tbl>
              <a:tblPr firstRow="1" bandRow="1">
                <a:tableStyleId>{5940675A-B579-460E-94D1-54222C63F5DA}</a:tableStyleId>
              </a:tblPr>
              <a:tblGrid>
                <a:gridCol w="5183188">
                  <a:extLst>
                    <a:ext uri="{9D8B030D-6E8A-4147-A177-3AD203B41FA5}">
                      <a16:colId xmlns:a16="http://schemas.microsoft.com/office/drawing/2014/main" val="20000"/>
                    </a:ext>
                  </a:extLst>
                </a:gridCol>
              </a:tblGrid>
              <a:tr h="808831">
                <a:tc>
                  <a:txBody>
                    <a:bodyPr/>
                    <a:lstStyle/>
                    <a:p>
                      <a:endParaRPr lang="en-US" dirty="0"/>
                    </a:p>
                  </a:txBody>
                  <a:tcPr/>
                </a:tc>
                <a:extLst>
                  <a:ext uri="{0D108BD9-81ED-4DB2-BD59-A6C34878D82A}">
                    <a16:rowId xmlns:a16="http://schemas.microsoft.com/office/drawing/2014/main" val="10000"/>
                  </a:ext>
                </a:extLst>
              </a:tr>
              <a:tr h="808831">
                <a:tc>
                  <a:txBody>
                    <a:bodyPr/>
                    <a:lstStyle/>
                    <a:p>
                      <a:endParaRPr lang="en-US"/>
                    </a:p>
                  </a:txBody>
                  <a:tcPr/>
                </a:tc>
                <a:extLst>
                  <a:ext uri="{0D108BD9-81ED-4DB2-BD59-A6C34878D82A}">
                    <a16:rowId xmlns:a16="http://schemas.microsoft.com/office/drawing/2014/main" val="10001"/>
                  </a:ext>
                </a:extLst>
              </a:tr>
              <a:tr h="808831">
                <a:tc>
                  <a:txBody>
                    <a:bodyPr/>
                    <a:lstStyle/>
                    <a:p>
                      <a:endParaRPr lang="en-US"/>
                    </a:p>
                  </a:txBody>
                  <a:tcPr/>
                </a:tc>
                <a:extLst>
                  <a:ext uri="{0D108BD9-81ED-4DB2-BD59-A6C34878D82A}">
                    <a16:rowId xmlns:a16="http://schemas.microsoft.com/office/drawing/2014/main" val="10002"/>
                  </a:ext>
                </a:extLst>
              </a:tr>
              <a:tr h="808831">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10" name="Content Placeholder 8"/>
          <p:cNvGraphicFramePr>
            <a:graphicFrameLocks noGrp="1"/>
          </p:cNvGraphicFramePr>
          <p:nvPr>
            <p:ph sz="quarter" idx="4"/>
            <p:extLst>
              <p:ext uri="{D42A27DB-BD31-4B8C-83A1-F6EECF244321}">
                <p14:modId xmlns:p14="http://schemas.microsoft.com/office/powerpoint/2010/main" val="2512579232"/>
              </p:ext>
            </p:extLst>
          </p:nvPr>
        </p:nvGraphicFramePr>
        <p:xfrm>
          <a:off x="814387" y="2505075"/>
          <a:ext cx="5183188" cy="3235324"/>
        </p:xfrm>
        <a:graphic>
          <a:graphicData uri="http://schemas.openxmlformats.org/drawingml/2006/table">
            <a:tbl>
              <a:tblPr firstRow="1" bandRow="1">
                <a:tableStyleId>{5940675A-B579-460E-94D1-54222C63F5DA}</a:tableStyleId>
              </a:tblPr>
              <a:tblGrid>
                <a:gridCol w="5183188">
                  <a:extLst>
                    <a:ext uri="{9D8B030D-6E8A-4147-A177-3AD203B41FA5}">
                      <a16:colId xmlns:a16="http://schemas.microsoft.com/office/drawing/2014/main" val="20000"/>
                    </a:ext>
                  </a:extLst>
                </a:gridCol>
              </a:tblGrid>
              <a:tr h="808831">
                <a:tc>
                  <a:txBody>
                    <a:bodyPr/>
                    <a:lstStyle/>
                    <a:p>
                      <a:endParaRPr lang="en-US" dirty="0"/>
                    </a:p>
                  </a:txBody>
                  <a:tcPr/>
                </a:tc>
                <a:extLst>
                  <a:ext uri="{0D108BD9-81ED-4DB2-BD59-A6C34878D82A}">
                    <a16:rowId xmlns:a16="http://schemas.microsoft.com/office/drawing/2014/main" val="10000"/>
                  </a:ext>
                </a:extLst>
              </a:tr>
              <a:tr h="808831">
                <a:tc>
                  <a:txBody>
                    <a:bodyPr/>
                    <a:lstStyle/>
                    <a:p>
                      <a:endParaRPr lang="en-US"/>
                    </a:p>
                  </a:txBody>
                  <a:tcPr/>
                </a:tc>
                <a:extLst>
                  <a:ext uri="{0D108BD9-81ED-4DB2-BD59-A6C34878D82A}">
                    <a16:rowId xmlns:a16="http://schemas.microsoft.com/office/drawing/2014/main" val="10001"/>
                  </a:ext>
                </a:extLst>
              </a:tr>
              <a:tr h="808831">
                <a:tc>
                  <a:txBody>
                    <a:bodyPr/>
                    <a:lstStyle/>
                    <a:p>
                      <a:endParaRPr lang="en-US"/>
                    </a:p>
                  </a:txBody>
                  <a:tcPr/>
                </a:tc>
                <a:extLst>
                  <a:ext uri="{0D108BD9-81ED-4DB2-BD59-A6C34878D82A}">
                    <a16:rowId xmlns:a16="http://schemas.microsoft.com/office/drawing/2014/main" val="10002"/>
                  </a:ext>
                </a:extLst>
              </a:tr>
              <a:tr h="808831">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23901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br>
              <a:rPr lang="en-US" dirty="0"/>
            </a:br>
            <a:r>
              <a:rPr lang="en-US" dirty="0"/>
              <a:t>Commercial Fertilizer</a:t>
            </a:r>
          </a:p>
        </p:txBody>
      </p:sp>
      <p:sp>
        <p:nvSpPr>
          <p:cNvPr id="5" name="Text Placeholder 4"/>
          <p:cNvSpPr>
            <a:spLocks noGrp="1"/>
          </p:cNvSpPr>
          <p:nvPr>
            <p:ph type="body" idx="1"/>
          </p:nvPr>
        </p:nvSpPr>
        <p:spPr/>
        <p:txBody>
          <a:bodyPr/>
          <a:lstStyle/>
          <a:p>
            <a:r>
              <a:rPr lang="en-US" dirty="0"/>
              <a:t>Advantages</a:t>
            </a:r>
          </a:p>
        </p:txBody>
      </p:sp>
      <p:sp>
        <p:nvSpPr>
          <p:cNvPr id="7" name="Text Placeholder 6"/>
          <p:cNvSpPr>
            <a:spLocks noGrp="1"/>
          </p:cNvSpPr>
          <p:nvPr>
            <p:ph type="body" sz="quarter" idx="3"/>
          </p:nvPr>
        </p:nvSpPr>
        <p:spPr/>
        <p:txBody>
          <a:bodyPr/>
          <a:lstStyle/>
          <a:p>
            <a:r>
              <a:rPr lang="en-US" dirty="0"/>
              <a:t>Disadvantages</a:t>
            </a:r>
          </a:p>
        </p:txBody>
      </p:sp>
      <p:graphicFrame>
        <p:nvGraphicFramePr>
          <p:cNvPr id="9" name="Content Placeholder 8"/>
          <p:cNvGraphicFramePr>
            <a:graphicFrameLocks noGrp="1"/>
          </p:cNvGraphicFramePr>
          <p:nvPr>
            <p:ph sz="quarter" idx="4"/>
            <p:extLst>
              <p:ext uri="{D42A27DB-BD31-4B8C-83A1-F6EECF244321}">
                <p14:modId xmlns:p14="http://schemas.microsoft.com/office/powerpoint/2010/main" val="1510891350"/>
              </p:ext>
            </p:extLst>
          </p:nvPr>
        </p:nvGraphicFramePr>
        <p:xfrm>
          <a:off x="6172200" y="2505075"/>
          <a:ext cx="5183188" cy="3235324"/>
        </p:xfrm>
        <a:graphic>
          <a:graphicData uri="http://schemas.openxmlformats.org/drawingml/2006/table">
            <a:tbl>
              <a:tblPr firstRow="1" bandRow="1">
                <a:tableStyleId>{5940675A-B579-460E-94D1-54222C63F5DA}</a:tableStyleId>
              </a:tblPr>
              <a:tblGrid>
                <a:gridCol w="5183188">
                  <a:extLst>
                    <a:ext uri="{9D8B030D-6E8A-4147-A177-3AD203B41FA5}">
                      <a16:colId xmlns:a16="http://schemas.microsoft.com/office/drawing/2014/main" val="20000"/>
                    </a:ext>
                  </a:extLst>
                </a:gridCol>
              </a:tblGrid>
              <a:tr h="808831">
                <a:tc>
                  <a:txBody>
                    <a:bodyPr/>
                    <a:lstStyle/>
                    <a:p>
                      <a:endParaRPr lang="en-US" dirty="0"/>
                    </a:p>
                  </a:txBody>
                  <a:tcPr/>
                </a:tc>
                <a:extLst>
                  <a:ext uri="{0D108BD9-81ED-4DB2-BD59-A6C34878D82A}">
                    <a16:rowId xmlns:a16="http://schemas.microsoft.com/office/drawing/2014/main" val="10000"/>
                  </a:ext>
                </a:extLst>
              </a:tr>
              <a:tr h="808831">
                <a:tc>
                  <a:txBody>
                    <a:bodyPr/>
                    <a:lstStyle/>
                    <a:p>
                      <a:endParaRPr lang="en-US"/>
                    </a:p>
                  </a:txBody>
                  <a:tcPr/>
                </a:tc>
                <a:extLst>
                  <a:ext uri="{0D108BD9-81ED-4DB2-BD59-A6C34878D82A}">
                    <a16:rowId xmlns:a16="http://schemas.microsoft.com/office/drawing/2014/main" val="10001"/>
                  </a:ext>
                </a:extLst>
              </a:tr>
              <a:tr h="808831">
                <a:tc>
                  <a:txBody>
                    <a:bodyPr/>
                    <a:lstStyle/>
                    <a:p>
                      <a:endParaRPr lang="en-US"/>
                    </a:p>
                  </a:txBody>
                  <a:tcPr/>
                </a:tc>
                <a:extLst>
                  <a:ext uri="{0D108BD9-81ED-4DB2-BD59-A6C34878D82A}">
                    <a16:rowId xmlns:a16="http://schemas.microsoft.com/office/drawing/2014/main" val="10002"/>
                  </a:ext>
                </a:extLst>
              </a:tr>
              <a:tr h="808831">
                <a:tc>
                  <a:txBody>
                    <a:bodyPr/>
                    <a:lstStyle/>
                    <a:p>
                      <a:endParaRPr lang="en-US" dirty="0"/>
                    </a:p>
                  </a:txBody>
                  <a:tcPr/>
                </a:tc>
                <a:extLst>
                  <a:ext uri="{0D108BD9-81ED-4DB2-BD59-A6C34878D82A}">
                    <a16:rowId xmlns:a16="http://schemas.microsoft.com/office/drawing/2014/main" val="10003"/>
                  </a:ext>
                </a:extLst>
              </a:tr>
            </a:tbl>
          </a:graphicData>
        </a:graphic>
      </p:graphicFrame>
      <p:graphicFrame>
        <p:nvGraphicFramePr>
          <p:cNvPr id="10" name="Content Placeholder 8"/>
          <p:cNvGraphicFramePr>
            <a:graphicFrameLocks noGrp="1"/>
          </p:cNvGraphicFramePr>
          <p:nvPr>
            <p:ph sz="quarter" idx="4"/>
            <p:extLst>
              <p:ext uri="{D42A27DB-BD31-4B8C-83A1-F6EECF244321}">
                <p14:modId xmlns:p14="http://schemas.microsoft.com/office/powerpoint/2010/main" val="2512579232"/>
              </p:ext>
            </p:extLst>
          </p:nvPr>
        </p:nvGraphicFramePr>
        <p:xfrm>
          <a:off x="814387" y="2505075"/>
          <a:ext cx="5183188" cy="3235324"/>
        </p:xfrm>
        <a:graphic>
          <a:graphicData uri="http://schemas.openxmlformats.org/drawingml/2006/table">
            <a:tbl>
              <a:tblPr firstRow="1" bandRow="1">
                <a:tableStyleId>{5940675A-B579-460E-94D1-54222C63F5DA}</a:tableStyleId>
              </a:tblPr>
              <a:tblGrid>
                <a:gridCol w="5183188">
                  <a:extLst>
                    <a:ext uri="{9D8B030D-6E8A-4147-A177-3AD203B41FA5}">
                      <a16:colId xmlns:a16="http://schemas.microsoft.com/office/drawing/2014/main" val="20000"/>
                    </a:ext>
                  </a:extLst>
                </a:gridCol>
              </a:tblGrid>
              <a:tr h="808831">
                <a:tc>
                  <a:txBody>
                    <a:bodyPr/>
                    <a:lstStyle/>
                    <a:p>
                      <a:endParaRPr lang="en-US" dirty="0"/>
                    </a:p>
                  </a:txBody>
                  <a:tcPr/>
                </a:tc>
                <a:extLst>
                  <a:ext uri="{0D108BD9-81ED-4DB2-BD59-A6C34878D82A}">
                    <a16:rowId xmlns:a16="http://schemas.microsoft.com/office/drawing/2014/main" val="10000"/>
                  </a:ext>
                </a:extLst>
              </a:tr>
              <a:tr h="808831">
                <a:tc>
                  <a:txBody>
                    <a:bodyPr/>
                    <a:lstStyle/>
                    <a:p>
                      <a:endParaRPr lang="en-US"/>
                    </a:p>
                  </a:txBody>
                  <a:tcPr/>
                </a:tc>
                <a:extLst>
                  <a:ext uri="{0D108BD9-81ED-4DB2-BD59-A6C34878D82A}">
                    <a16:rowId xmlns:a16="http://schemas.microsoft.com/office/drawing/2014/main" val="10001"/>
                  </a:ext>
                </a:extLst>
              </a:tr>
              <a:tr h="808831">
                <a:tc>
                  <a:txBody>
                    <a:bodyPr/>
                    <a:lstStyle/>
                    <a:p>
                      <a:endParaRPr lang="en-US"/>
                    </a:p>
                  </a:txBody>
                  <a:tcPr/>
                </a:tc>
                <a:extLst>
                  <a:ext uri="{0D108BD9-81ED-4DB2-BD59-A6C34878D82A}">
                    <a16:rowId xmlns:a16="http://schemas.microsoft.com/office/drawing/2014/main" val="10002"/>
                  </a:ext>
                </a:extLst>
              </a:tr>
              <a:tr h="808831">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780793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Nutrient Pollution Discussion Questions</a:t>
            </a:r>
          </a:p>
        </p:txBody>
      </p:sp>
      <p:sp>
        <p:nvSpPr>
          <p:cNvPr id="3" name="Content Placeholder 2"/>
          <p:cNvSpPr>
            <a:spLocks noGrp="1"/>
          </p:cNvSpPr>
          <p:nvPr>
            <p:ph idx="1"/>
          </p:nvPr>
        </p:nvSpPr>
        <p:spPr/>
        <p:txBody>
          <a:bodyPr/>
          <a:lstStyle/>
          <a:p>
            <a:pPr lvl="0"/>
            <a:r>
              <a:rPr lang="en-US" dirty="0"/>
              <a:t>Why are excessive amounts of nutrients bad for the environment?</a:t>
            </a:r>
          </a:p>
          <a:p>
            <a:pPr lvl="0"/>
            <a:r>
              <a:rPr lang="en-US" dirty="0"/>
              <a:t>What is the difference between a point source and a nonpoint source of nutrient pollution? List two examples of each type of source.</a:t>
            </a:r>
          </a:p>
          <a:p>
            <a:pPr lvl="0"/>
            <a:r>
              <a:rPr lang="en-US" dirty="0"/>
              <a:t>What are some ways to limit nutrient pollution from nonpoint sources?</a:t>
            </a:r>
          </a:p>
          <a:p>
            <a:endParaRPr lang="en-US" dirty="0"/>
          </a:p>
        </p:txBody>
      </p:sp>
    </p:spTree>
    <p:extLst>
      <p:ext uri="{BB962C8B-B14F-4D97-AF65-F5344CB8AC3E}">
        <p14:creationId xmlns:p14="http://schemas.microsoft.com/office/powerpoint/2010/main" val="1333876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Fertilizers and the Environment</a:t>
            </a:r>
          </a:p>
        </p:txBody>
      </p:sp>
      <p:sp>
        <p:nvSpPr>
          <p:cNvPr id="9" name="Text Placeholder 8"/>
          <p:cNvSpPr>
            <a:spLocks noGrp="1"/>
          </p:cNvSpPr>
          <p:nvPr>
            <p:ph type="body" idx="1"/>
          </p:nvPr>
        </p:nvSpPr>
        <p:spPr/>
        <p:txBody>
          <a:bodyPr/>
          <a:lstStyle/>
          <a:p>
            <a:r>
              <a:rPr lang="en-US" dirty="0"/>
              <a:t>Lesson 5</a:t>
            </a:r>
          </a:p>
          <a:p>
            <a:r>
              <a:rPr lang="en-US" dirty="0"/>
              <a:t>Explain-Elaborate</a:t>
            </a:r>
          </a:p>
        </p:txBody>
      </p:sp>
    </p:spTree>
    <p:extLst>
      <p:ext uri="{BB962C8B-B14F-4D97-AF65-F5344CB8AC3E}">
        <p14:creationId xmlns:p14="http://schemas.microsoft.com/office/powerpoint/2010/main" val="4196906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we’re learning!</a:t>
            </a:r>
          </a:p>
        </p:txBody>
      </p:sp>
      <p:sp>
        <p:nvSpPr>
          <p:cNvPr id="6" name="Content Placeholder 5"/>
          <p:cNvSpPr>
            <a:spLocks noGrp="1"/>
          </p:cNvSpPr>
          <p:nvPr>
            <p:ph sz="half" idx="2"/>
          </p:nvPr>
        </p:nvSpPr>
        <p:spPr>
          <a:xfrm>
            <a:off x="839788" y="1527858"/>
            <a:ext cx="5157787" cy="4409955"/>
          </a:xfrm>
        </p:spPr>
        <p:txBody>
          <a:bodyPr>
            <a:normAutofit fontScale="77500" lnSpcReduction="20000"/>
          </a:bodyPr>
          <a:lstStyle/>
          <a:p>
            <a:pPr marL="0" indent="0">
              <a:buNone/>
            </a:pPr>
            <a:r>
              <a:rPr lang="en-US" dirty="0"/>
              <a:t>By the end of this lesson, you will be able to</a:t>
            </a:r>
          </a:p>
          <a:p>
            <a:r>
              <a:rPr lang="en-US" dirty="0"/>
              <a:t>recognize that farmland is a finite resource, </a:t>
            </a:r>
          </a:p>
          <a:p>
            <a:r>
              <a:rPr lang="en-US" dirty="0"/>
              <a:t>appreciate that the world’s growing population demands an increase in food productivity, </a:t>
            </a:r>
          </a:p>
          <a:p>
            <a:r>
              <a:rPr lang="en-US" dirty="0"/>
              <a:t>describe the role fertilizer plays in increasing food productivity, </a:t>
            </a:r>
          </a:p>
          <a:p>
            <a:r>
              <a:rPr lang="en-US" dirty="0"/>
              <a:t>distinguish between organic and commercial fertilizers, describe how excess nutrients are harmful to the environment, and </a:t>
            </a:r>
          </a:p>
          <a:p>
            <a:r>
              <a:rPr lang="en-US" dirty="0"/>
              <a:t>identify different sources of nutrient pollution.</a:t>
            </a:r>
          </a:p>
          <a:p>
            <a:endParaRPr lang="en-US"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645" y="1527858"/>
            <a:ext cx="5808662" cy="3709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22384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0311"/>
            <a:ext cx="10515600" cy="1325563"/>
          </a:xfrm>
        </p:spPr>
        <p:txBody>
          <a:bodyPr/>
          <a:lstStyle/>
          <a:p>
            <a:r>
              <a:rPr lang="en-US" dirty="0"/>
              <a:t>Virtual Classroom – Lesson Introduction</a:t>
            </a:r>
          </a:p>
        </p:txBody>
      </p:sp>
      <p:pic>
        <p:nvPicPr>
          <p:cNvPr id="4" name="HS_Lesson_5.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8056" y="1475874"/>
            <a:ext cx="7735888" cy="4364205"/>
          </a:xfrm>
        </p:spPr>
      </p:pic>
    </p:spTree>
    <p:extLst>
      <p:ext uri="{BB962C8B-B14F-4D97-AF65-F5344CB8AC3E}">
        <p14:creationId xmlns:p14="http://schemas.microsoft.com/office/powerpoint/2010/main" val="35861305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 are some of the most important uses for land?”</a:t>
            </a:r>
          </a:p>
        </p:txBody>
      </p:sp>
      <p:sp>
        <p:nvSpPr>
          <p:cNvPr id="3" name="Content Placeholder 2"/>
          <p:cNvSpPr>
            <a:spLocks noGrp="1"/>
          </p:cNvSpPr>
          <p:nvPr>
            <p:ph idx="1"/>
          </p:nvPr>
        </p:nvSpPr>
        <p:spPr/>
        <p:txBody>
          <a:bodyPr/>
          <a:lstStyle/>
          <a:p>
            <a:r>
              <a:rPr lang="en-US" dirty="0"/>
              <a:t>Farming</a:t>
            </a:r>
          </a:p>
          <a:p>
            <a:r>
              <a:rPr lang="en-US" dirty="0"/>
              <a:t>Homes</a:t>
            </a:r>
          </a:p>
          <a:p>
            <a:r>
              <a:rPr lang="en-US" dirty="0"/>
              <a:t>Industries or places where we work</a:t>
            </a:r>
          </a:p>
          <a:p>
            <a:r>
              <a:rPr lang="en-US" dirty="0"/>
              <a:t>Pastures or land for livestock</a:t>
            </a:r>
          </a:p>
          <a:p>
            <a:r>
              <a:rPr lang="en-US" dirty="0"/>
              <a:t>Parks, sports, and recreation</a:t>
            </a:r>
          </a:p>
          <a:p>
            <a:r>
              <a:rPr lang="en-US" dirty="0"/>
              <a:t>Mining</a:t>
            </a:r>
          </a:p>
          <a:p>
            <a:r>
              <a:rPr lang="en-US" dirty="0"/>
              <a:t>Wildlife habitat (mountain ranges, jungles, deserts, beaches, and tundra)</a:t>
            </a:r>
          </a:p>
        </p:txBody>
      </p:sp>
    </p:spTree>
    <p:extLst>
      <p:ext uri="{BB962C8B-B14F-4D97-AF65-F5344CB8AC3E}">
        <p14:creationId xmlns:p14="http://schemas.microsoft.com/office/powerpoint/2010/main" val="76166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30292"/>
          <a:stretch/>
        </p:blipFill>
        <p:spPr>
          <a:xfrm>
            <a:off x="-14862" y="216243"/>
            <a:ext cx="12221724" cy="6425514"/>
          </a:xfrm>
          <a:prstGeom prst="rect">
            <a:avLst/>
          </a:prstGeom>
        </p:spPr>
      </p:pic>
    </p:spTree>
    <p:extLst>
      <p:ext uri="{BB962C8B-B14F-4D97-AF65-F5344CB8AC3E}">
        <p14:creationId xmlns:p14="http://schemas.microsoft.com/office/powerpoint/2010/main" val="62636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Study Forecasts Food Shortage</a:t>
            </a:r>
            <a:br>
              <a:rPr lang="en-US" b="1" dirty="0"/>
            </a:br>
            <a:r>
              <a:rPr lang="en-US" sz="3100" dirty="0"/>
              <a:t>THE DAILY HERALD</a:t>
            </a:r>
            <a:br>
              <a:rPr lang="en-US" sz="3600" dirty="0"/>
            </a:br>
            <a:r>
              <a:rPr lang="en-US" sz="2000" dirty="0"/>
              <a:t>SPECIAL EDITION, DECEMBER 14</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latin typeface="Calibri" panose="020F0502020204030204" pitchFamily="34" charset="0"/>
              </a:rPr>
              <a:t> A new study published in the Journal of World Agriculture raises concerns that in the future there will not be enough food for the world’s growing population. The study was carried out by an international group of scientists with support from the Earth Food Bank. According to the study, the population of the world is increasing by about 80 million people each year.</a:t>
            </a:r>
          </a:p>
          <a:p>
            <a:pPr marL="0" indent="0">
              <a:buNone/>
            </a:pPr>
            <a:r>
              <a:rPr lang="en-US" dirty="0">
                <a:latin typeface="Calibri" panose="020F0502020204030204" pitchFamily="34" charset="0"/>
              </a:rPr>
              <a:t> To feed the growing population, crop yields will need to increase significantly. The researchers listed many factors that limit food production but singled out two for special consideration. First, the amount of freshwater available for farming is projected to limit food production. Second, higher temperatures around the world are already causing large losses in grain yields among the world’s major producers. The study concluded by recommending that the Earth Food Bank sponsor a program dedicated to setting priorities and establishing policies that will enable all of the world’s people to be fed.</a:t>
            </a:r>
          </a:p>
          <a:p>
            <a:endParaRPr lang="en-US" dirty="0"/>
          </a:p>
        </p:txBody>
      </p:sp>
    </p:spTree>
    <p:extLst>
      <p:ext uri="{BB962C8B-B14F-4D97-AF65-F5344CB8AC3E}">
        <p14:creationId xmlns:p14="http://schemas.microsoft.com/office/powerpoint/2010/main" val="87817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883805"/>
          </a:xfrm>
        </p:spPr>
        <p:txBody>
          <a:bodyPr>
            <a:normAutofit fontScale="90000"/>
          </a:bodyPr>
          <a:lstStyle/>
          <a:p>
            <a:r>
              <a:rPr lang="en-US" b="1" dirty="0"/>
              <a:t>Earth Food Bank to Hold Meeting on Food Production</a:t>
            </a:r>
            <a:br>
              <a:rPr lang="en-US" b="1" dirty="0"/>
            </a:br>
            <a:r>
              <a:rPr lang="en-US" sz="3100" b="1" dirty="0"/>
              <a:t>THE DAILY HERALD</a:t>
            </a:r>
            <a:br>
              <a:rPr lang="en-US" b="1" dirty="0"/>
            </a:br>
            <a:r>
              <a:rPr lang="en-US" sz="2800" dirty="0"/>
              <a:t>MORNING EDITION, MARCH 17</a:t>
            </a:r>
          </a:p>
        </p:txBody>
      </p:sp>
      <p:sp>
        <p:nvSpPr>
          <p:cNvPr id="3" name="Content Placeholder 2"/>
          <p:cNvSpPr>
            <a:spLocks noGrp="1"/>
          </p:cNvSpPr>
          <p:nvPr>
            <p:ph idx="1"/>
          </p:nvPr>
        </p:nvSpPr>
        <p:spPr>
          <a:xfrm>
            <a:off x="838200" y="2248929"/>
            <a:ext cx="10515600" cy="3756455"/>
          </a:xfrm>
        </p:spPr>
        <p:txBody>
          <a:bodyPr>
            <a:normAutofit fontScale="70000" lnSpcReduction="20000"/>
          </a:bodyPr>
          <a:lstStyle/>
          <a:p>
            <a:pPr marL="0" indent="0">
              <a:buNone/>
            </a:pPr>
            <a:r>
              <a:rPr lang="en-US" dirty="0"/>
              <a:t> In response to a recent international study on population and food production, the secretary general of the Earth Food Bank has announced that it will sponsor a series of two-week-long conferences next summer to address world hunger. Attendees at each conference will discuss a different aspect of the problem and make recommendations for meeting the world’s food needs. </a:t>
            </a:r>
          </a:p>
          <a:p>
            <a:pPr marL="0" indent="0">
              <a:buNone/>
            </a:pPr>
            <a:r>
              <a:rPr lang="en-US" dirty="0"/>
              <a:t>According to the study, the four major aspects of the problem are</a:t>
            </a:r>
          </a:p>
          <a:p>
            <a:r>
              <a:rPr lang="en-US" dirty="0"/>
              <a:t>reducing carbon emissions that contribute to increasing Earth’s temperature,</a:t>
            </a:r>
          </a:p>
          <a:p>
            <a:r>
              <a:rPr lang="en-US" dirty="0"/>
              <a:t>stabilizing population growth,</a:t>
            </a:r>
          </a:p>
          <a:p>
            <a:r>
              <a:rPr lang="en-US" dirty="0"/>
              <a:t>making better use of our water resources, and</a:t>
            </a:r>
          </a:p>
          <a:p>
            <a:r>
              <a:rPr lang="en-US" dirty="0"/>
              <a:t>increasing the crop yields on farms.</a:t>
            </a:r>
          </a:p>
          <a:p>
            <a:pPr marL="0" indent="0">
              <a:buNone/>
            </a:pPr>
            <a:r>
              <a:rPr lang="en-US" dirty="0"/>
              <a:t>An international group of experts will attend each conference. The experts will submit a report to the secretary general that describes their recommendations. Scientists from Humanity Against Hunger will organize the conference on increasing crop yields. These scientists have experience applying modern agricultural practices in developing countries.</a:t>
            </a:r>
          </a:p>
        </p:txBody>
      </p:sp>
    </p:spTree>
    <p:extLst>
      <p:ext uri="{BB962C8B-B14F-4D97-AF65-F5344CB8AC3E}">
        <p14:creationId xmlns:p14="http://schemas.microsoft.com/office/powerpoint/2010/main" val="3152710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13385" t="17112" r="11256" b="7919"/>
          <a:stretch/>
        </p:blipFill>
        <p:spPr>
          <a:xfrm>
            <a:off x="1081027" y="0"/>
            <a:ext cx="10029946" cy="5609968"/>
          </a:xfrm>
          <a:prstGeom prst="rect">
            <a:avLst/>
          </a:prstGeom>
        </p:spPr>
      </p:pic>
      <p:sp>
        <p:nvSpPr>
          <p:cNvPr id="5" name="TextBox 4"/>
          <p:cNvSpPr txBox="1"/>
          <p:nvPr/>
        </p:nvSpPr>
        <p:spPr>
          <a:xfrm>
            <a:off x="8336692" y="4317306"/>
            <a:ext cx="3855308" cy="1292662"/>
          </a:xfrm>
          <a:prstGeom prst="rect">
            <a:avLst/>
          </a:prstGeom>
          <a:noFill/>
        </p:spPr>
        <p:txBody>
          <a:bodyPr wrap="square" rtlCol="0">
            <a:spAutoFit/>
          </a:bodyPr>
          <a:lstStyle/>
          <a:p>
            <a:r>
              <a:rPr lang="en-US" sz="1200" dirty="0"/>
              <a:t>Source: United Nations, Department of Economic and Social Affairs, Population Division (2013). World Population Prospects: The 2012 Revision, Volume I: Comprehensive Tables ST/ESA/SER.A/336. </a:t>
            </a:r>
            <a:r>
              <a:rPr lang="en-US" sz="1200" dirty="0">
                <a:hlinkClick r:id="rId4"/>
              </a:rPr>
              <a:t>http://esa.un.org/unpd/wpp/index.htm</a:t>
            </a:r>
            <a:endParaRPr lang="en-US" sz="1200" dirty="0"/>
          </a:p>
          <a:p>
            <a:endParaRPr lang="en-US" dirty="0"/>
          </a:p>
        </p:txBody>
      </p:sp>
    </p:spTree>
    <p:extLst>
      <p:ext uri="{BB962C8B-B14F-4D97-AF65-F5344CB8AC3E}">
        <p14:creationId xmlns:p14="http://schemas.microsoft.com/office/powerpoint/2010/main" val="1432011554"/>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FFF6B72-A5BD-4636-8483-FA8415A3AE37}" vid="{D8BB704B-813B-44D0-B202-6F1A991363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484</TotalTime>
  <Words>3584</Words>
  <Application>Microsoft Macintosh PowerPoint</Application>
  <PresentationFormat>Widescreen</PresentationFormat>
  <Paragraphs>349</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Corbel</vt:lpstr>
      <vt:lpstr>Office Theme</vt:lpstr>
      <vt:lpstr>PowerPoint Presentation</vt:lpstr>
      <vt:lpstr>Fertilizers and the Environment</vt:lpstr>
      <vt:lpstr>What we’re learning!</vt:lpstr>
      <vt:lpstr>Virtual Classroom – Lesson Introduction</vt:lpstr>
      <vt:lpstr>What are some of the most important uses for land?”</vt:lpstr>
      <vt:lpstr>PowerPoint Presentation</vt:lpstr>
      <vt:lpstr>Study Forecasts Food Shortage THE DAILY HERALD SPECIAL EDITION, DECEMBER 14</vt:lpstr>
      <vt:lpstr>Earth Food Bank to Hold Meeting on Food Production THE DAILY HERALD MORNING EDITION, MARCH 17</vt:lpstr>
      <vt:lpstr>PowerPoint Presentation</vt:lpstr>
      <vt:lpstr>PowerPoint Presentation</vt:lpstr>
      <vt:lpstr>Part A: How much farmland is used to feed each person today? </vt:lpstr>
      <vt:lpstr>PART C: Assuming  that crop yields stay the same, how much additional land will be needed for farming in 2050?  </vt:lpstr>
      <vt:lpstr>Discussion: If a billion acres of extra farmland are needed to feed the world’s population, from where should it come? What are you willing to sacrifice?</vt:lpstr>
      <vt:lpstr>What will be the effect of increasing the amount of food that an acre of farmland can produce?</vt:lpstr>
      <vt:lpstr>Proper Application of Fertilizer</vt:lpstr>
      <vt:lpstr>Organic Fertilizer</vt:lpstr>
      <vt:lpstr> Commercial Fertilizer</vt:lpstr>
      <vt:lpstr>Nutrient Pollution Discussion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Nutrients for Life Foundation</dc:subject>
  <dc:creator>Julie McGuire</dc:creator>
  <cp:lastModifiedBy>Tamara Sealy</cp:lastModifiedBy>
  <cp:revision>36</cp:revision>
  <cp:lastPrinted>2014-10-20T17:25:25Z</cp:lastPrinted>
  <dcterms:created xsi:type="dcterms:W3CDTF">2014-09-25T17:53:54Z</dcterms:created>
  <dcterms:modified xsi:type="dcterms:W3CDTF">2019-02-22T01:03:14Z</dcterms:modified>
</cp:coreProperties>
</file>