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9" r:id="rId1"/>
  </p:sldMasterIdLst>
  <p:notesMasterIdLst>
    <p:notesMasterId r:id="rId31"/>
  </p:notesMasterIdLst>
  <p:handoutMasterIdLst>
    <p:handoutMasterId r:id="rId32"/>
  </p:handoutMasterIdLst>
  <p:sldIdLst>
    <p:sldId id="256" r:id="rId2"/>
    <p:sldId id="258" r:id="rId3"/>
    <p:sldId id="285" r:id="rId4"/>
    <p:sldId id="257" r:id="rId5"/>
    <p:sldId id="260" r:id="rId6"/>
    <p:sldId id="261" r:id="rId7"/>
    <p:sldId id="263" r:id="rId8"/>
    <p:sldId id="264" r:id="rId9"/>
    <p:sldId id="259" r:id="rId10"/>
    <p:sldId id="266" r:id="rId11"/>
    <p:sldId id="265" r:id="rId12"/>
    <p:sldId id="267" r:id="rId13"/>
    <p:sldId id="268" r:id="rId14"/>
    <p:sldId id="269" r:id="rId15"/>
    <p:sldId id="270" r:id="rId16"/>
    <p:sldId id="272" r:id="rId17"/>
    <p:sldId id="271" r:id="rId18"/>
    <p:sldId id="273" r:id="rId19"/>
    <p:sldId id="274" r:id="rId20"/>
    <p:sldId id="275" r:id="rId21"/>
    <p:sldId id="276" r:id="rId22"/>
    <p:sldId id="278" r:id="rId23"/>
    <p:sldId id="277" r:id="rId24"/>
    <p:sldId id="280" r:id="rId25"/>
    <p:sldId id="279" r:id="rId26"/>
    <p:sldId id="281" r:id="rId27"/>
    <p:sldId id="282" r:id="rId28"/>
    <p:sldId id="283" r:id="rId29"/>
    <p:sldId id="284"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Lesson 3" id="{26FA9ABC-A3E9-4DDE-AA8C-D3BB299859D0}">
          <p14:sldIdLst>
            <p14:sldId id="256"/>
            <p14:sldId id="258"/>
            <p14:sldId id="285"/>
            <p14:sldId id="257"/>
          </p14:sldIdLst>
        </p14:section>
        <p14:section name="Activity 1: From Soil to Roots" id="{A288653C-ECA3-42F0-ADC9-464DC5B1095F}">
          <p14:sldIdLst>
            <p14:sldId id="260"/>
            <p14:sldId id="261"/>
            <p14:sldId id="263"/>
            <p14:sldId id="264"/>
            <p14:sldId id="259"/>
            <p14:sldId id="266"/>
            <p14:sldId id="265"/>
            <p14:sldId id="267"/>
            <p14:sldId id="268"/>
            <p14:sldId id="269"/>
            <p14:sldId id="270"/>
          </p14:sldIdLst>
        </p14:section>
        <p14:section name="Activity 2: From Roots to the Plant" id="{12CCEFD3-FE08-4CA6-B9DC-1C4985DC7EF8}">
          <p14:sldIdLst>
            <p14:sldId id="272"/>
            <p14:sldId id="271"/>
            <p14:sldId id="273"/>
          </p14:sldIdLst>
        </p14:section>
        <p14:section name="Activity 3: Soil Formation and Horizons" id="{6BA9D61B-54DD-4A4D-B318-9FB909B025F0}">
          <p14:sldIdLst>
            <p14:sldId id="274"/>
            <p14:sldId id="275"/>
            <p14:sldId id="276"/>
            <p14:sldId id="278"/>
          </p14:sldIdLst>
        </p14:section>
        <p14:section name="Activity 4: The Dust Bowl" id="{9AA7C492-C435-4238-8050-46EE725EC760}">
          <p14:sldIdLst>
            <p14:sldId id="277"/>
            <p14:sldId id="280"/>
            <p14:sldId id="279"/>
            <p14:sldId id="281"/>
            <p14:sldId id="282"/>
            <p14:sldId id="283"/>
            <p14:sldId id="28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742" autoAdjust="0"/>
  </p:normalViewPr>
  <p:slideViewPr>
    <p:cSldViewPr snapToGrid="0">
      <p:cViewPr varScale="1">
        <p:scale>
          <a:sx n="75" d="100"/>
          <a:sy n="75" d="100"/>
        </p:scale>
        <p:origin x="408" y="1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D13877-A17E-46C3-87B7-9FDAAA3F5034}" type="doc">
      <dgm:prSet loTypeId="urn:microsoft.com/office/officeart/2008/layout/HexagonCluster" loCatId="relationship" qsTypeId="urn:microsoft.com/office/officeart/2005/8/quickstyle/3d1" qsCatId="3D" csTypeId="urn:microsoft.com/office/officeart/2005/8/colors/colorful1" csCatId="colorful" phldr="1"/>
      <dgm:spPr/>
      <dgm:t>
        <a:bodyPr/>
        <a:lstStyle/>
        <a:p>
          <a:endParaRPr lang="en-US"/>
        </a:p>
      </dgm:t>
    </dgm:pt>
    <dgm:pt modelId="{8440DD40-6290-41AC-98CB-0D77ED4CD0AC}">
      <dgm:prSet phldrT="[Text]"/>
      <dgm:spPr/>
      <dgm:t>
        <a:bodyPr/>
        <a:lstStyle/>
        <a:p>
          <a:r>
            <a:rPr lang="en-US" dirty="0"/>
            <a:t>Parent Material</a:t>
          </a:r>
        </a:p>
      </dgm:t>
    </dgm:pt>
    <dgm:pt modelId="{2D2F30AB-9F68-456B-AD11-B43C9A4BBBFC}" type="parTrans" cxnId="{1496D7E5-1AEE-43BA-A888-CD98BE4539C6}">
      <dgm:prSet/>
      <dgm:spPr/>
      <dgm:t>
        <a:bodyPr/>
        <a:lstStyle/>
        <a:p>
          <a:endParaRPr lang="en-US"/>
        </a:p>
      </dgm:t>
    </dgm:pt>
    <dgm:pt modelId="{7B40F75D-C867-4AB4-809E-FC9827DFA4C2}" type="sibTrans" cxnId="{1496D7E5-1AEE-43BA-A888-CD98BE4539C6}">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E34DE1CF-45B2-4C5C-B9F1-B2AC623E0AF9}">
      <dgm:prSet phldrT="[Text]"/>
      <dgm:spPr/>
      <dgm:t>
        <a:bodyPr/>
        <a:lstStyle/>
        <a:p>
          <a:r>
            <a:rPr lang="en-US" dirty="0"/>
            <a:t>Environmental Concerns</a:t>
          </a:r>
        </a:p>
      </dgm:t>
    </dgm:pt>
    <dgm:pt modelId="{D9A81657-3A92-4EDE-A58C-15234AC4E396}" type="parTrans" cxnId="{A6AC8F31-E1E2-4BFA-8AB2-92EF08ABCF9D}">
      <dgm:prSet/>
      <dgm:spPr/>
      <dgm:t>
        <a:bodyPr/>
        <a:lstStyle/>
        <a:p>
          <a:endParaRPr lang="en-US"/>
        </a:p>
      </dgm:t>
    </dgm:pt>
    <dgm:pt modelId="{1330F1FF-A611-42FF-AFF1-E89768F1B11E}" type="sibTrans" cxnId="{A6AC8F31-E1E2-4BFA-8AB2-92EF08ABCF9D}">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0B166598-C7F0-44F9-9064-9B89AD38A722}">
      <dgm:prSet phldrT="[Text]"/>
      <dgm:spPr/>
      <dgm:t>
        <a:bodyPr/>
        <a:lstStyle/>
        <a:p>
          <a:r>
            <a:rPr lang="en-US" dirty="0"/>
            <a:t>Terrain</a:t>
          </a:r>
        </a:p>
      </dgm:t>
    </dgm:pt>
    <dgm:pt modelId="{5D639CFE-0B9F-4E77-9489-1927CDC0A7C1}" type="parTrans" cxnId="{2ABE3FD7-3569-47DA-85B4-B79F2A7A8948}">
      <dgm:prSet/>
      <dgm:spPr/>
      <dgm:t>
        <a:bodyPr/>
        <a:lstStyle/>
        <a:p>
          <a:endParaRPr lang="en-US"/>
        </a:p>
      </dgm:t>
    </dgm:pt>
    <dgm:pt modelId="{3BED494B-960D-433F-8EFE-2E2CC4EF3C16}" type="sibTrans" cxnId="{2ABE3FD7-3569-47DA-85B4-B79F2A7A8948}">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802E6815-D940-435F-953E-7CE37A011254}">
      <dgm:prSet phldrT="[Text]"/>
      <dgm:spPr/>
      <dgm:t>
        <a:bodyPr/>
        <a:lstStyle/>
        <a:p>
          <a:r>
            <a:rPr lang="en-US" dirty="0"/>
            <a:t>Living Organisms</a:t>
          </a:r>
        </a:p>
      </dgm:t>
    </dgm:pt>
    <dgm:pt modelId="{1D0CCF6A-A06A-43E9-A7F9-6584EF62972D}" type="parTrans" cxnId="{D734EA43-F80C-41E1-B333-0651D72175A4}">
      <dgm:prSet/>
      <dgm:spPr/>
      <dgm:t>
        <a:bodyPr/>
        <a:lstStyle/>
        <a:p>
          <a:endParaRPr lang="en-US"/>
        </a:p>
      </dgm:t>
    </dgm:pt>
    <dgm:pt modelId="{20AF727E-3460-48F6-A25F-A866BCACE95F}" type="sibTrans" cxnId="{D734EA43-F80C-41E1-B333-0651D72175A4}">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34000" b="-34000"/>
          </a:stretch>
        </a:blipFill>
      </dgm:spPr>
      <dgm:t>
        <a:bodyPr/>
        <a:lstStyle/>
        <a:p>
          <a:endParaRPr lang="en-US"/>
        </a:p>
      </dgm:t>
    </dgm:pt>
    <dgm:pt modelId="{2FB176C8-A91E-4D0A-9419-99B91E643789}">
      <dgm:prSet phldrT="[Text]"/>
      <dgm:spPr/>
      <dgm:t>
        <a:bodyPr/>
        <a:lstStyle/>
        <a:p>
          <a:r>
            <a:rPr lang="en-US" dirty="0"/>
            <a:t>Time</a:t>
          </a:r>
        </a:p>
      </dgm:t>
    </dgm:pt>
    <dgm:pt modelId="{52704CEC-5C89-4FF3-90C6-5C589A66A9BF}" type="parTrans" cxnId="{2CBD7E1E-0734-4D41-B361-356F58928FC1}">
      <dgm:prSet/>
      <dgm:spPr/>
      <dgm:t>
        <a:bodyPr/>
        <a:lstStyle/>
        <a:p>
          <a:endParaRPr lang="en-US"/>
        </a:p>
      </dgm:t>
    </dgm:pt>
    <dgm:pt modelId="{B794AA1A-3A1F-496E-B952-C0AFD5DE346F}" type="sibTrans" cxnId="{2CBD7E1E-0734-4D41-B361-356F58928FC1}">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pt>
    <dgm:pt modelId="{3AF35650-2469-43D8-9AEE-75796D975BCA}">
      <dgm:prSet phldrT="[Text]"/>
      <dgm:spPr/>
      <dgm:t>
        <a:bodyPr/>
        <a:lstStyle/>
        <a:p>
          <a:r>
            <a:rPr lang="en-US" dirty="0"/>
            <a:t>Human Influences</a:t>
          </a:r>
        </a:p>
      </dgm:t>
    </dgm:pt>
    <dgm:pt modelId="{65210FDA-7368-4089-A415-380D2F1B943C}" type="parTrans" cxnId="{B2902D6A-8EFB-45AC-A6F4-AD8863AA82D3}">
      <dgm:prSet/>
      <dgm:spPr/>
      <dgm:t>
        <a:bodyPr/>
        <a:lstStyle/>
        <a:p>
          <a:endParaRPr lang="en-US"/>
        </a:p>
      </dgm:t>
    </dgm:pt>
    <dgm:pt modelId="{6ABB9A7A-21E4-4D4E-97C1-5CB0F23FA0FB}" type="sibTrans" cxnId="{B2902D6A-8EFB-45AC-A6F4-AD8863AA82D3}">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37000" b="-37000"/>
          </a:stretch>
        </a:blipFill>
      </dgm:spPr>
      <dgm:t>
        <a:bodyPr/>
        <a:lstStyle/>
        <a:p>
          <a:endParaRPr lang="en-US"/>
        </a:p>
      </dgm:t>
    </dgm:pt>
    <dgm:pt modelId="{C2B783F6-BB71-40B4-8D41-4E6FA8D20593}" type="pres">
      <dgm:prSet presAssocID="{B7D13877-A17E-46C3-87B7-9FDAAA3F5034}" presName="Name0" presStyleCnt="0">
        <dgm:presLayoutVars>
          <dgm:chMax val="21"/>
          <dgm:chPref val="21"/>
        </dgm:presLayoutVars>
      </dgm:prSet>
      <dgm:spPr/>
    </dgm:pt>
    <dgm:pt modelId="{A623B308-27B1-44BD-A912-E90B77B34858}" type="pres">
      <dgm:prSet presAssocID="{8440DD40-6290-41AC-98CB-0D77ED4CD0AC}" presName="text1" presStyleCnt="0"/>
      <dgm:spPr/>
    </dgm:pt>
    <dgm:pt modelId="{BEA25D1B-9097-4E6B-A032-3066E9144082}" type="pres">
      <dgm:prSet presAssocID="{8440DD40-6290-41AC-98CB-0D77ED4CD0AC}" presName="textRepeatNode" presStyleLbl="alignNode1" presStyleIdx="0" presStyleCnt="6">
        <dgm:presLayoutVars>
          <dgm:chMax val="0"/>
          <dgm:chPref val="0"/>
          <dgm:bulletEnabled val="1"/>
        </dgm:presLayoutVars>
      </dgm:prSet>
      <dgm:spPr/>
    </dgm:pt>
    <dgm:pt modelId="{BD777EEE-5441-4C94-B5C2-84BCD479BE4F}" type="pres">
      <dgm:prSet presAssocID="{8440DD40-6290-41AC-98CB-0D77ED4CD0AC}" presName="textaccent1" presStyleCnt="0"/>
      <dgm:spPr/>
    </dgm:pt>
    <dgm:pt modelId="{402A25D6-2C8E-462A-B154-E467891281C6}" type="pres">
      <dgm:prSet presAssocID="{8440DD40-6290-41AC-98CB-0D77ED4CD0AC}" presName="accentRepeatNode" presStyleLbl="solidAlignAcc1" presStyleIdx="0" presStyleCnt="12"/>
      <dgm:spPr/>
    </dgm:pt>
    <dgm:pt modelId="{6B557432-F10E-4E8B-97E2-CB21AFF2EC56}" type="pres">
      <dgm:prSet presAssocID="{7B40F75D-C867-4AB4-809E-FC9827DFA4C2}" presName="image1" presStyleCnt="0"/>
      <dgm:spPr/>
    </dgm:pt>
    <dgm:pt modelId="{C90C7EE4-1E2A-4183-98A2-BFAC10182A72}" type="pres">
      <dgm:prSet presAssocID="{7B40F75D-C867-4AB4-809E-FC9827DFA4C2}" presName="imageRepeatNode" presStyleLbl="alignAcc1" presStyleIdx="0" presStyleCnt="6"/>
      <dgm:spPr/>
    </dgm:pt>
    <dgm:pt modelId="{A8CFD6C7-64AE-4912-AA21-59DE88A31942}" type="pres">
      <dgm:prSet presAssocID="{7B40F75D-C867-4AB4-809E-FC9827DFA4C2}" presName="imageaccent1" presStyleCnt="0"/>
      <dgm:spPr/>
    </dgm:pt>
    <dgm:pt modelId="{EAEB0185-C96E-4FF0-BDFE-3C4DB8A16BF8}" type="pres">
      <dgm:prSet presAssocID="{7B40F75D-C867-4AB4-809E-FC9827DFA4C2}" presName="accentRepeatNode" presStyleLbl="solidAlignAcc1" presStyleIdx="1" presStyleCnt="12"/>
      <dgm:spPr/>
    </dgm:pt>
    <dgm:pt modelId="{B5E7821F-7919-41EE-B019-DAF4B21D85A5}" type="pres">
      <dgm:prSet presAssocID="{E34DE1CF-45B2-4C5C-B9F1-B2AC623E0AF9}" presName="text2" presStyleCnt="0"/>
      <dgm:spPr/>
    </dgm:pt>
    <dgm:pt modelId="{95CBBAF6-8A39-4EFA-8968-136E7467D92B}" type="pres">
      <dgm:prSet presAssocID="{E34DE1CF-45B2-4C5C-B9F1-B2AC623E0AF9}" presName="textRepeatNode" presStyleLbl="alignNode1" presStyleIdx="1" presStyleCnt="6">
        <dgm:presLayoutVars>
          <dgm:chMax val="0"/>
          <dgm:chPref val="0"/>
          <dgm:bulletEnabled val="1"/>
        </dgm:presLayoutVars>
      </dgm:prSet>
      <dgm:spPr/>
    </dgm:pt>
    <dgm:pt modelId="{5E32CF25-8A2B-43C3-8535-03B1958F8005}" type="pres">
      <dgm:prSet presAssocID="{E34DE1CF-45B2-4C5C-B9F1-B2AC623E0AF9}" presName="textaccent2" presStyleCnt="0"/>
      <dgm:spPr/>
    </dgm:pt>
    <dgm:pt modelId="{01624FF8-A1A5-46B0-ABC5-CB7B35CD82F8}" type="pres">
      <dgm:prSet presAssocID="{E34DE1CF-45B2-4C5C-B9F1-B2AC623E0AF9}" presName="accentRepeatNode" presStyleLbl="solidAlignAcc1" presStyleIdx="2" presStyleCnt="12"/>
      <dgm:spPr/>
    </dgm:pt>
    <dgm:pt modelId="{0FA5367E-2128-412E-A62F-DE45B824DA36}" type="pres">
      <dgm:prSet presAssocID="{1330F1FF-A611-42FF-AFF1-E89768F1B11E}" presName="image2" presStyleCnt="0"/>
      <dgm:spPr/>
    </dgm:pt>
    <dgm:pt modelId="{775B901D-034E-4DB3-BBE9-E4F319606037}" type="pres">
      <dgm:prSet presAssocID="{1330F1FF-A611-42FF-AFF1-E89768F1B11E}" presName="imageRepeatNode" presStyleLbl="alignAcc1" presStyleIdx="1" presStyleCnt="6"/>
      <dgm:spPr/>
    </dgm:pt>
    <dgm:pt modelId="{96F93470-C217-4992-80F7-278B221DE627}" type="pres">
      <dgm:prSet presAssocID="{1330F1FF-A611-42FF-AFF1-E89768F1B11E}" presName="imageaccent2" presStyleCnt="0"/>
      <dgm:spPr/>
    </dgm:pt>
    <dgm:pt modelId="{5B8E49CA-BE56-487B-BA5F-F0EF218AAD77}" type="pres">
      <dgm:prSet presAssocID="{1330F1FF-A611-42FF-AFF1-E89768F1B11E}" presName="accentRepeatNode" presStyleLbl="solidAlignAcc1" presStyleIdx="3" presStyleCnt="12"/>
      <dgm:spPr/>
    </dgm:pt>
    <dgm:pt modelId="{6C1F0334-8F13-40C2-A75C-DB7CD4D8C321}" type="pres">
      <dgm:prSet presAssocID="{0B166598-C7F0-44F9-9064-9B89AD38A722}" presName="text3" presStyleCnt="0"/>
      <dgm:spPr/>
    </dgm:pt>
    <dgm:pt modelId="{BCBEA6FC-B7CB-45DE-A170-9357D8F3A644}" type="pres">
      <dgm:prSet presAssocID="{0B166598-C7F0-44F9-9064-9B89AD38A722}" presName="textRepeatNode" presStyleLbl="alignNode1" presStyleIdx="2" presStyleCnt="6">
        <dgm:presLayoutVars>
          <dgm:chMax val="0"/>
          <dgm:chPref val="0"/>
          <dgm:bulletEnabled val="1"/>
        </dgm:presLayoutVars>
      </dgm:prSet>
      <dgm:spPr/>
    </dgm:pt>
    <dgm:pt modelId="{EAA7AF72-7E99-47D5-874D-5BF4ABC6EA2C}" type="pres">
      <dgm:prSet presAssocID="{0B166598-C7F0-44F9-9064-9B89AD38A722}" presName="textaccent3" presStyleCnt="0"/>
      <dgm:spPr/>
    </dgm:pt>
    <dgm:pt modelId="{5BA7C657-7C65-40FA-9B17-8450C32C9DD9}" type="pres">
      <dgm:prSet presAssocID="{0B166598-C7F0-44F9-9064-9B89AD38A722}" presName="accentRepeatNode" presStyleLbl="solidAlignAcc1" presStyleIdx="4" presStyleCnt="12"/>
      <dgm:spPr/>
    </dgm:pt>
    <dgm:pt modelId="{9DFCA28E-BB42-435A-BD17-6B31084C3274}" type="pres">
      <dgm:prSet presAssocID="{3BED494B-960D-433F-8EFE-2E2CC4EF3C16}" presName="image3" presStyleCnt="0"/>
      <dgm:spPr/>
    </dgm:pt>
    <dgm:pt modelId="{623B706C-E2FB-4445-BEE5-EFDDC6E454AE}" type="pres">
      <dgm:prSet presAssocID="{3BED494B-960D-433F-8EFE-2E2CC4EF3C16}" presName="imageRepeatNode" presStyleLbl="alignAcc1" presStyleIdx="2" presStyleCnt="6"/>
      <dgm:spPr/>
    </dgm:pt>
    <dgm:pt modelId="{20D73F44-A5B8-4618-A65A-F2AC091166D3}" type="pres">
      <dgm:prSet presAssocID="{3BED494B-960D-433F-8EFE-2E2CC4EF3C16}" presName="imageaccent3" presStyleCnt="0"/>
      <dgm:spPr/>
    </dgm:pt>
    <dgm:pt modelId="{524583BB-94F7-4462-9DA7-58398CFC1B52}" type="pres">
      <dgm:prSet presAssocID="{3BED494B-960D-433F-8EFE-2E2CC4EF3C16}" presName="accentRepeatNode" presStyleLbl="solidAlignAcc1" presStyleIdx="5" presStyleCnt="12"/>
      <dgm:spPr/>
    </dgm:pt>
    <dgm:pt modelId="{1835A115-ECA2-4987-9CD8-C84608A11869}" type="pres">
      <dgm:prSet presAssocID="{802E6815-D940-435F-953E-7CE37A011254}" presName="text4" presStyleCnt="0"/>
      <dgm:spPr/>
    </dgm:pt>
    <dgm:pt modelId="{678753E9-BA29-4B63-BEC4-5090ABA1CAB6}" type="pres">
      <dgm:prSet presAssocID="{802E6815-D940-435F-953E-7CE37A011254}" presName="textRepeatNode" presStyleLbl="alignNode1" presStyleIdx="3" presStyleCnt="6">
        <dgm:presLayoutVars>
          <dgm:chMax val="0"/>
          <dgm:chPref val="0"/>
          <dgm:bulletEnabled val="1"/>
        </dgm:presLayoutVars>
      </dgm:prSet>
      <dgm:spPr/>
    </dgm:pt>
    <dgm:pt modelId="{3CCE8336-20F8-4890-BA30-45D9A308C1BA}" type="pres">
      <dgm:prSet presAssocID="{802E6815-D940-435F-953E-7CE37A011254}" presName="textaccent4" presStyleCnt="0"/>
      <dgm:spPr/>
    </dgm:pt>
    <dgm:pt modelId="{660631A8-2249-4027-9AA8-4491B353CC1B}" type="pres">
      <dgm:prSet presAssocID="{802E6815-D940-435F-953E-7CE37A011254}" presName="accentRepeatNode" presStyleLbl="solidAlignAcc1" presStyleIdx="6" presStyleCnt="12"/>
      <dgm:spPr/>
    </dgm:pt>
    <dgm:pt modelId="{012E0331-8EF9-43F3-9647-D3772F6BD595}" type="pres">
      <dgm:prSet presAssocID="{20AF727E-3460-48F6-A25F-A866BCACE95F}" presName="image4" presStyleCnt="0"/>
      <dgm:spPr/>
    </dgm:pt>
    <dgm:pt modelId="{63B95404-F628-4916-A335-6144F5A1BA27}" type="pres">
      <dgm:prSet presAssocID="{20AF727E-3460-48F6-A25F-A866BCACE95F}" presName="imageRepeatNode" presStyleLbl="alignAcc1" presStyleIdx="3" presStyleCnt="6"/>
      <dgm:spPr/>
    </dgm:pt>
    <dgm:pt modelId="{C3F98B97-256E-447D-9D68-F45AE51D6B74}" type="pres">
      <dgm:prSet presAssocID="{20AF727E-3460-48F6-A25F-A866BCACE95F}" presName="imageaccent4" presStyleCnt="0"/>
      <dgm:spPr/>
    </dgm:pt>
    <dgm:pt modelId="{8FCADB00-A2A6-471B-B65D-0576E94F37C5}" type="pres">
      <dgm:prSet presAssocID="{20AF727E-3460-48F6-A25F-A866BCACE95F}" presName="accentRepeatNode" presStyleLbl="solidAlignAcc1" presStyleIdx="7" presStyleCnt="12"/>
      <dgm:spPr/>
    </dgm:pt>
    <dgm:pt modelId="{756203B6-A369-4986-9774-23CF53E8E989}" type="pres">
      <dgm:prSet presAssocID="{2FB176C8-A91E-4D0A-9419-99B91E643789}" presName="text5" presStyleCnt="0"/>
      <dgm:spPr/>
    </dgm:pt>
    <dgm:pt modelId="{4B8E7E55-1FF3-48DC-BA3D-230173059B0D}" type="pres">
      <dgm:prSet presAssocID="{2FB176C8-A91E-4D0A-9419-99B91E643789}" presName="textRepeatNode" presStyleLbl="alignNode1" presStyleIdx="4" presStyleCnt="6">
        <dgm:presLayoutVars>
          <dgm:chMax val="0"/>
          <dgm:chPref val="0"/>
          <dgm:bulletEnabled val="1"/>
        </dgm:presLayoutVars>
      </dgm:prSet>
      <dgm:spPr/>
    </dgm:pt>
    <dgm:pt modelId="{612459F5-8175-43B5-9B36-C8415B4BFD36}" type="pres">
      <dgm:prSet presAssocID="{2FB176C8-A91E-4D0A-9419-99B91E643789}" presName="textaccent5" presStyleCnt="0"/>
      <dgm:spPr/>
    </dgm:pt>
    <dgm:pt modelId="{7F104319-1D90-4C5F-BAAB-883B5D7780D7}" type="pres">
      <dgm:prSet presAssocID="{2FB176C8-A91E-4D0A-9419-99B91E643789}" presName="accentRepeatNode" presStyleLbl="solidAlignAcc1" presStyleIdx="8" presStyleCnt="12"/>
      <dgm:spPr/>
    </dgm:pt>
    <dgm:pt modelId="{AB193550-87BF-4DC6-81D4-9A10B1C2CC71}" type="pres">
      <dgm:prSet presAssocID="{B794AA1A-3A1F-496E-B952-C0AFD5DE346F}" presName="image5" presStyleCnt="0"/>
      <dgm:spPr/>
    </dgm:pt>
    <dgm:pt modelId="{E16F4700-83BA-40F6-BDE0-04F9A0A334BB}" type="pres">
      <dgm:prSet presAssocID="{B794AA1A-3A1F-496E-B952-C0AFD5DE346F}" presName="imageRepeatNode" presStyleLbl="alignAcc1" presStyleIdx="4" presStyleCnt="6"/>
      <dgm:spPr/>
    </dgm:pt>
    <dgm:pt modelId="{7CAEB4F2-C53E-4D31-931E-884AFF8E1E6F}" type="pres">
      <dgm:prSet presAssocID="{B794AA1A-3A1F-496E-B952-C0AFD5DE346F}" presName="imageaccent5" presStyleCnt="0"/>
      <dgm:spPr/>
    </dgm:pt>
    <dgm:pt modelId="{78E47DE1-CAA8-45B2-8337-FC661FA5152C}" type="pres">
      <dgm:prSet presAssocID="{B794AA1A-3A1F-496E-B952-C0AFD5DE346F}" presName="accentRepeatNode" presStyleLbl="solidAlignAcc1" presStyleIdx="9" presStyleCnt="12"/>
      <dgm:spPr/>
    </dgm:pt>
    <dgm:pt modelId="{A0842E68-0BE9-4079-B094-AFAF52C1B5BF}" type="pres">
      <dgm:prSet presAssocID="{3AF35650-2469-43D8-9AEE-75796D975BCA}" presName="text6" presStyleCnt="0"/>
      <dgm:spPr/>
    </dgm:pt>
    <dgm:pt modelId="{54D80115-CCAD-48E8-AB6F-83C06BF5C810}" type="pres">
      <dgm:prSet presAssocID="{3AF35650-2469-43D8-9AEE-75796D975BCA}" presName="textRepeatNode" presStyleLbl="alignNode1" presStyleIdx="5" presStyleCnt="6">
        <dgm:presLayoutVars>
          <dgm:chMax val="0"/>
          <dgm:chPref val="0"/>
          <dgm:bulletEnabled val="1"/>
        </dgm:presLayoutVars>
      </dgm:prSet>
      <dgm:spPr/>
    </dgm:pt>
    <dgm:pt modelId="{C53EB83B-A981-4DA9-A78B-06C2D34D4220}" type="pres">
      <dgm:prSet presAssocID="{3AF35650-2469-43D8-9AEE-75796D975BCA}" presName="textaccent6" presStyleCnt="0"/>
      <dgm:spPr/>
    </dgm:pt>
    <dgm:pt modelId="{FCBE2D2F-FD07-4BEC-B3F2-10E02D30DD12}" type="pres">
      <dgm:prSet presAssocID="{3AF35650-2469-43D8-9AEE-75796D975BCA}" presName="accentRepeatNode" presStyleLbl="solidAlignAcc1" presStyleIdx="10" presStyleCnt="12"/>
      <dgm:spPr/>
    </dgm:pt>
    <dgm:pt modelId="{4D837B87-5898-4C68-A9BB-8C0188DFC693}" type="pres">
      <dgm:prSet presAssocID="{6ABB9A7A-21E4-4D4E-97C1-5CB0F23FA0FB}" presName="image6" presStyleCnt="0"/>
      <dgm:spPr/>
    </dgm:pt>
    <dgm:pt modelId="{648B374E-5EA1-42F7-AFD4-4DF0AE02D460}" type="pres">
      <dgm:prSet presAssocID="{6ABB9A7A-21E4-4D4E-97C1-5CB0F23FA0FB}" presName="imageRepeatNode" presStyleLbl="alignAcc1" presStyleIdx="5" presStyleCnt="6"/>
      <dgm:spPr/>
    </dgm:pt>
    <dgm:pt modelId="{8301D056-5FF3-4197-B12B-E1E9B3A4AE71}" type="pres">
      <dgm:prSet presAssocID="{6ABB9A7A-21E4-4D4E-97C1-5CB0F23FA0FB}" presName="imageaccent6" presStyleCnt="0"/>
      <dgm:spPr/>
    </dgm:pt>
    <dgm:pt modelId="{BBF6685A-07CF-4C8F-95E6-21A21763A5D8}" type="pres">
      <dgm:prSet presAssocID="{6ABB9A7A-21E4-4D4E-97C1-5CB0F23FA0FB}" presName="accentRepeatNode" presStyleLbl="solidAlignAcc1" presStyleIdx="11" presStyleCnt="12"/>
      <dgm:spPr/>
    </dgm:pt>
  </dgm:ptLst>
  <dgm:cxnLst>
    <dgm:cxn modelId="{BA481C0E-E530-4E31-A44A-B3EF15D1B482}" type="presOf" srcId="{20AF727E-3460-48F6-A25F-A866BCACE95F}" destId="{63B95404-F628-4916-A335-6144F5A1BA27}" srcOrd="0" destOrd="0" presId="urn:microsoft.com/office/officeart/2008/layout/HexagonCluster"/>
    <dgm:cxn modelId="{DD138619-CFEA-411A-9E75-4CE89B15C9FA}" type="presOf" srcId="{802E6815-D940-435F-953E-7CE37A011254}" destId="{678753E9-BA29-4B63-BEC4-5090ABA1CAB6}" srcOrd="0" destOrd="0" presId="urn:microsoft.com/office/officeart/2008/layout/HexagonCluster"/>
    <dgm:cxn modelId="{2CBD7E1E-0734-4D41-B361-356F58928FC1}" srcId="{B7D13877-A17E-46C3-87B7-9FDAAA3F5034}" destId="{2FB176C8-A91E-4D0A-9419-99B91E643789}" srcOrd="4" destOrd="0" parTransId="{52704CEC-5C89-4FF3-90C6-5C589A66A9BF}" sibTransId="{B794AA1A-3A1F-496E-B952-C0AFD5DE346F}"/>
    <dgm:cxn modelId="{A6AC8F31-E1E2-4BFA-8AB2-92EF08ABCF9D}" srcId="{B7D13877-A17E-46C3-87B7-9FDAAA3F5034}" destId="{E34DE1CF-45B2-4C5C-B9F1-B2AC623E0AF9}" srcOrd="1" destOrd="0" parTransId="{D9A81657-3A92-4EDE-A58C-15234AC4E396}" sibTransId="{1330F1FF-A611-42FF-AFF1-E89768F1B11E}"/>
    <dgm:cxn modelId="{D734EA43-F80C-41E1-B333-0651D72175A4}" srcId="{B7D13877-A17E-46C3-87B7-9FDAAA3F5034}" destId="{802E6815-D940-435F-953E-7CE37A011254}" srcOrd="3" destOrd="0" parTransId="{1D0CCF6A-A06A-43E9-A7F9-6584EF62972D}" sibTransId="{20AF727E-3460-48F6-A25F-A866BCACE95F}"/>
    <dgm:cxn modelId="{61DABD4C-CDFE-4DA4-9168-6BA4EFE5082D}" type="presOf" srcId="{B7D13877-A17E-46C3-87B7-9FDAAA3F5034}" destId="{C2B783F6-BB71-40B4-8D41-4E6FA8D20593}" srcOrd="0" destOrd="0" presId="urn:microsoft.com/office/officeart/2008/layout/HexagonCluster"/>
    <dgm:cxn modelId="{10B78056-13BB-40A8-B376-8591ADCD031F}" type="presOf" srcId="{E34DE1CF-45B2-4C5C-B9F1-B2AC623E0AF9}" destId="{95CBBAF6-8A39-4EFA-8968-136E7467D92B}" srcOrd="0" destOrd="0" presId="urn:microsoft.com/office/officeart/2008/layout/HexagonCluster"/>
    <dgm:cxn modelId="{112BBE5E-93CD-4874-9DE6-A816DEC80333}" type="presOf" srcId="{3AF35650-2469-43D8-9AEE-75796D975BCA}" destId="{54D80115-CCAD-48E8-AB6F-83C06BF5C810}" srcOrd="0" destOrd="0" presId="urn:microsoft.com/office/officeart/2008/layout/HexagonCluster"/>
    <dgm:cxn modelId="{7E822A60-BCB0-4F39-AD4A-48A7C7773E3B}" type="presOf" srcId="{3BED494B-960D-433F-8EFE-2E2CC4EF3C16}" destId="{623B706C-E2FB-4445-BEE5-EFDDC6E454AE}" srcOrd="0" destOrd="0" presId="urn:microsoft.com/office/officeart/2008/layout/HexagonCluster"/>
    <dgm:cxn modelId="{A2CD3966-EA91-4878-A3D6-CA3428E3B3A3}" type="presOf" srcId="{6ABB9A7A-21E4-4D4E-97C1-5CB0F23FA0FB}" destId="{648B374E-5EA1-42F7-AFD4-4DF0AE02D460}" srcOrd="0" destOrd="0" presId="urn:microsoft.com/office/officeart/2008/layout/HexagonCluster"/>
    <dgm:cxn modelId="{B2902D6A-8EFB-45AC-A6F4-AD8863AA82D3}" srcId="{B7D13877-A17E-46C3-87B7-9FDAAA3F5034}" destId="{3AF35650-2469-43D8-9AEE-75796D975BCA}" srcOrd="5" destOrd="0" parTransId="{65210FDA-7368-4089-A415-380D2F1B943C}" sibTransId="{6ABB9A7A-21E4-4D4E-97C1-5CB0F23FA0FB}"/>
    <dgm:cxn modelId="{9B83A66F-1E32-4B2F-8B72-F64276486754}" type="presOf" srcId="{B794AA1A-3A1F-496E-B952-C0AFD5DE346F}" destId="{E16F4700-83BA-40F6-BDE0-04F9A0A334BB}" srcOrd="0" destOrd="0" presId="urn:microsoft.com/office/officeart/2008/layout/HexagonCluster"/>
    <dgm:cxn modelId="{F956BC75-4F77-4A59-A337-241FC42FD746}" type="presOf" srcId="{7B40F75D-C867-4AB4-809E-FC9827DFA4C2}" destId="{C90C7EE4-1E2A-4183-98A2-BFAC10182A72}" srcOrd="0" destOrd="0" presId="urn:microsoft.com/office/officeart/2008/layout/HexagonCluster"/>
    <dgm:cxn modelId="{26635981-C851-4FCE-88F1-2C9F6E679CE7}" type="presOf" srcId="{2FB176C8-A91E-4D0A-9419-99B91E643789}" destId="{4B8E7E55-1FF3-48DC-BA3D-230173059B0D}" srcOrd="0" destOrd="0" presId="urn:microsoft.com/office/officeart/2008/layout/HexagonCluster"/>
    <dgm:cxn modelId="{BA450BCB-474A-478C-A26B-67DD7EF91F45}" type="presOf" srcId="{8440DD40-6290-41AC-98CB-0D77ED4CD0AC}" destId="{BEA25D1B-9097-4E6B-A032-3066E9144082}" srcOrd="0" destOrd="0" presId="urn:microsoft.com/office/officeart/2008/layout/HexagonCluster"/>
    <dgm:cxn modelId="{2ABE3FD7-3569-47DA-85B4-B79F2A7A8948}" srcId="{B7D13877-A17E-46C3-87B7-9FDAAA3F5034}" destId="{0B166598-C7F0-44F9-9064-9B89AD38A722}" srcOrd="2" destOrd="0" parTransId="{5D639CFE-0B9F-4E77-9489-1927CDC0A7C1}" sibTransId="{3BED494B-960D-433F-8EFE-2E2CC4EF3C16}"/>
    <dgm:cxn modelId="{F8B01EE5-5C17-4DB3-8D15-7434984E8025}" type="presOf" srcId="{1330F1FF-A611-42FF-AFF1-E89768F1B11E}" destId="{775B901D-034E-4DB3-BBE9-E4F319606037}" srcOrd="0" destOrd="0" presId="urn:microsoft.com/office/officeart/2008/layout/HexagonCluster"/>
    <dgm:cxn modelId="{1496D7E5-1AEE-43BA-A888-CD98BE4539C6}" srcId="{B7D13877-A17E-46C3-87B7-9FDAAA3F5034}" destId="{8440DD40-6290-41AC-98CB-0D77ED4CD0AC}" srcOrd="0" destOrd="0" parTransId="{2D2F30AB-9F68-456B-AD11-B43C9A4BBBFC}" sibTransId="{7B40F75D-C867-4AB4-809E-FC9827DFA4C2}"/>
    <dgm:cxn modelId="{0816C8FD-752E-4D5C-9C38-FC82E5698A5E}" type="presOf" srcId="{0B166598-C7F0-44F9-9064-9B89AD38A722}" destId="{BCBEA6FC-B7CB-45DE-A170-9357D8F3A644}" srcOrd="0" destOrd="0" presId="urn:microsoft.com/office/officeart/2008/layout/HexagonCluster"/>
    <dgm:cxn modelId="{9B830774-9612-41FC-BE5F-5E5D1CC6AE45}" type="presParOf" srcId="{C2B783F6-BB71-40B4-8D41-4E6FA8D20593}" destId="{A623B308-27B1-44BD-A912-E90B77B34858}" srcOrd="0" destOrd="0" presId="urn:microsoft.com/office/officeart/2008/layout/HexagonCluster"/>
    <dgm:cxn modelId="{8B0E979A-F89D-4ECE-A1C6-C03AD738EF71}" type="presParOf" srcId="{A623B308-27B1-44BD-A912-E90B77B34858}" destId="{BEA25D1B-9097-4E6B-A032-3066E9144082}" srcOrd="0" destOrd="0" presId="urn:microsoft.com/office/officeart/2008/layout/HexagonCluster"/>
    <dgm:cxn modelId="{B6383BE7-88AD-4987-B109-B7C7488A6159}" type="presParOf" srcId="{C2B783F6-BB71-40B4-8D41-4E6FA8D20593}" destId="{BD777EEE-5441-4C94-B5C2-84BCD479BE4F}" srcOrd="1" destOrd="0" presId="urn:microsoft.com/office/officeart/2008/layout/HexagonCluster"/>
    <dgm:cxn modelId="{349D4A3F-0F30-4FED-A051-51021F5A86C4}" type="presParOf" srcId="{BD777EEE-5441-4C94-B5C2-84BCD479BE4F}" destId="{402A25D6-2C8E-462A-B154-E467891281C6}" srcOrd="0" destOrd="0" presId="urn:microsoft.com/office/officeart/2008/layout/HexagonCluster"/>
    <dgm:cxn modelId="{03E443BD-7BE7-48DF-9278-6A5005E29CAE}" type="presParOf" srcId="{C2B783F6-BB71-40B4-8D41-4E6FA8D20593}" destId="{6B557432-F10E-4E8B-97E2-CB21AFF2EC56}" srcOrd="2" destOrd="0" presId="urn:microsoft.com/office/officeart/2008/layout/HexagonCluster"/>
    <dgm:cxn modelId="{199510F7-96DD-4685-817D-D9F8E22CEE93}" type="presParOf" srcId="{6B557432-F10E-4E8B-97E2-CB21AFF2EC56}" destId="{C90C7EE4-1E2A-4183-98A2-BFAC10182A72}" srcOrd="0" destOrd="0" presId="urn:microsoft.com/office/officeart/2008/layout/HexagonCluster"/>
    <dgm:cxn modelId="{07E8FB96-EF18-4A9B-BB43-3A74449A32C4}" type="presParOf" srcId="{C2B783F6-BB71-40B4-8D41-4E6FA8D20593}" destId="{A8CFD6C7-64AE-4912-AA21-59DE88A31942}" srcOrd="3" destOrd="0" presId="urn:microsoft.com/office/officeart/2008/layout/HexagonCluster"/>
    <dgm:cxn modelId="{CA2713AC-CA38-440C-B704-69CD437D3AA6}" type="presParOf" srcId="{A8CFD6C7-64AE-4912-AA21-59DE88A31942}" destId="{EAEB0185-C96E-4FF0-BDFE-3C4DB8A16BF8}" srcOrd="0" destOrd="0" presId="urn:microsoft.com/office/officeart/2008/layout/HexagonCluster"/>
    <dgm:cxn modelId="{6A4CF19E-EA34-409A-8654-21FD65788279}" type="presParOf" srcId="{C2B783F6-BB71-40B4-8D41-4E6FA8D20593}" destId="{B5E7821F-7919-41EE-B019-DAF4B21D85A5}" srcOrd="4" destOrd="0" presId="urn:microsoft.com/office/officeart/2008/layout/HexagonCluster"/>
    <dgm:cxn modelId="{B85D3C36-4AEC-49C9-B066-D378638F16C8}" type="presParOf" srcId="{B5E7821F-7919-41EE-B019-DAF4B21D85A5}" destId="{95CBBAF6-8A39-4EFA-8968-136E7467D92B}" srcOrd="0" destOrd="0" presId="urn:microsoft.com/office/officeart/2008/layout/HexagonCluster"/>
    <dgm:cxn modelId="{3A79B5E5-DB49-4E9A-9DF5-4868A94DDC1D}" type="presParOf" srcId="{C2B783F6-BB71-40B4-8D41-4E6FA8D20593}" destId="{5E32CF25-8A2B-43C3-8535-03B1958F8005}" srcOrd="5" destOrd="0" presId="urn:microsoft.com/office/officeart/2008/layout/HexagonCluster"/>
    <dgm:cxn modelId="{AEAC2EE4-A96F-4E62-8B7C-BEBE78646181}" type="presParOf" srcId="{5E32CF25-8A2B-43C3-8535-03B1958F8005}" destId="{01624FF8-A1A5-46B0-ABC5-CB7B35CD82F8}" srcOrd="0" destOrd="0" presId="urn:microsoft.com/office/officeart/2008/layout/HexagonCluster"/>
    <dgm:cxn modelId="{83F27B18-B9E0-4961-9803-D425A2C9BDC7}" type="presParOf" srcId="{C2B783F6-BB71-40B4-8D41-4E6FA8D20593}" destId="{0FA5367E-2128-412E-A62F-DE45B824DA36}" srcOrd="6" destOrd="0" presId="urn:microsoft.com/office/officeart/2008/layout/HexagonCluster"/>
    <dgm:cxn modelId="{7DA5BC27-00C4-4107-A112-5C08E1DE192E}" type="presParOf" srcId="{0FA5367E-2128-412E-A62F-DE45B824DA36}" destId="{775B901D-034E-4DB3-BBE9-E4F319606037}" srcOrd="0" destOrd="0" presId="urn:microsoft.com/office/officeart/2008/layout/HexagonCluster"/>
    <dgm:cxn modelId="{470934E2-298D-4A3D-B2D6-689C1278BDCF}" type="presParOf" srcId="{C2B783F6-BB71-40B4-8D41-4E6FA8D20593}" destId="{96F93470-C217-4992-80F7-278B221DE627}" srcOrd="7" destOrd="0" presId="urn:microsoft.com/office/officeart/2008/layout/HexagonCluster"/>
    <dgm:cxn modelId="{A672C70C-20EA-4FAD-9B6D-708C843854D4}" type="presParOf" srcId="{96F93470-C217-4992-80F7-278B221DE627}" destId="{5B8E49CA-BE56-487B-BA5F-F0EF218AAD77}" srcOrd="0" destOrd="0" presId="urn:microsoft.com/office/officeart/2008/layout/HexagonCluster"/>
    <dgm:cxn modelId="{C2C8B608-1041-4085-9F43-F7339F8FD518}" type="presParOf" srcId="{C2B783F6-BB71-40B4-8D41-4E6FA8D20593}" destId="{6C1F0334-8F13-40C2-A75C-DB7CD4D8C321}" srcOrd="8" destOrd="0" presId="urn:microsoft.com/office/officeart/2008/layout/HexagonCluster"/>
    <dgm:cxn modelId="{750A947A-718C-4532-BE14-62377EB11052}" type="presParOf" srcId="{6C1F0334-8F13-40C2-A75C-DB7CD4D8C321}" destId="{BCBEA6FC-B7CB-45DE-A170-9357D8F3A644}" srcOrd="0" destOrd="0" presId="urn:microsoft.com/office/officeart/2008/layout/HexagonCluster"/>
    <dgm:cxn modelId="{13BFE70D-9BF8-4622-92EC-60D8F46898D7}" type="presParOf" srcId="{C2B783F6-BB71-40B4-8D41-4E6FA8D20593}" destId="{EAA7AF72-7E99-47D5-874D-5BF4ABC6EA2C}" srcOrd="9" destOrd="0" presId="urn:microsoft.com/office/officeart/2008/layout/HexagonCluster"/>
    <dgm:cxn modelId="{721D8928-2D4D-405D-80D1-F919D9CB1A98}" type="presParOf" srcId="{EAA7AF72-7E99-47D5-874D-5BF4ABC6EA2C}" destId="{5BA7C657-7C65-40FA-9B17-8450C32C9DD9}" srcOrd="0" destOrd="0" presId="urn:microsoft.com/office/officeart/2008/layout/HexagonCluster"/>
    <dgm:cxn modelId="{92ED2B12-266E-487A-84BE-367763E701C7}" type="presParOf" srcId="{C2B783F6-BB71-40B4-8D41-4E6FA8D20593}" destId="{9DFCA28E-BB42-435A-BD17-6B31084C3274}" srcOrd="10" destOrd="0" presId="urn:microsoft.com/office/officeart/2008/layout/HexagonCluster"/>
    <dgm:cxn modelId="{1495C9B4-95DF-4DAC-9AF3-8A677599E1F4}" type="presParOf" srcId="{9DFCA28E-BB42-435A-BD17-6B31084C3274}" destId="{623B706C-E2FB-4445-BEE5-EFDDC6E454AE}" srcOrd="0" destOrd="0" presId="urn:microsoft.com/office/officeart/2008/layout/HexagonCluster"/>
    <dgm:cxn modelId="{9BB3F255-0858-43EA-9D92-EEFFD3A7629F}" type="presParOf" srcId="{C2B783F6-BB71-40B4-8D41-4E6FA8D20593}" destId="{20D73F44-A5B8-4618-A65A-F2AC091166D3}" srcOrd="11" destOrd="0" presId="urn:microsoft.com/office/officeart/2008/layout/HexagonCluster"/>
    <dgm:cxn modelId="{BF2CBA60-F8BA-455D-86E4-014BB06F74D8}" type="presParOf" srcId="{20D73F44-A5B8-4618-A65A-F2AC091166D3}" destId="{524583BB-94F7-4462-9DA7-58398CFC1B52}" srcOrd="0" destOrd="0" presId="urn:microsoft.com/office/officeart/2008/layout/HexagonCluster"/>
    <dgm:cxn modelId="{A47F99D6-9FAC-4E3F-BA8E-A1F861782804}" type="presParOf" srcId="{C2B783F6-BB71-40B4-8D41-4E6FA8D20593}" destId="{1835A115-ECA2-4987-9CD8-C84608A11869}" srcOrd="12" destOrd="0" presId="urn:microsoft.com/office/officeart/2008/layout/HexagonCluster"/>
    <dgm:cxn modelId="{4D1B4FD7-FCA6-4298-BD42-9A2791038B17}" type="presParOf" srcId="{1835A115-ECA2-4987-9CD8-C84608A11869}" destId="{678753E9-BA29-4B63-BEC4-5090ABA1CAB6}" srcOrd="0" destOrd="0" presId="urn:microsoft.com/office/officeart/2008/layout/HexagonCluster"/>
    <dgm:cxn modelId="{272EE8FF-6CFD-4951-A5F4-1DAEC65AE0D7}" type="presParOf" srcId="{C2B783F6-BB71-40B4-8D41-4E6FA8D20593}" destId="{3CCE8336-20F8-4890-BA30-45D9A308C1BA}" srcOrd="13" destOrd="0" presId="urn:microsoft.com/office/officeart/2008/layout/HexagonCluster"/>
    <dgm:cxn modelId="{2E0D4A4E-C50C-4140-AD9A-A064D94C7D1E}" type="presParOf" srcId="{3CCE8336-20F8-4890-BA30-45D9A308C1BA}" destId="{660631A8-2249-4027-9AA8-4491B353CC1B}" srcOrd="0" destOrd="0" presId="urn:microsoft.com/office/officeart/2008/layout/HexagonCluster"/>
    <dgm:cxn modelId="{F96B8971-39FD-4287-AB32-1E15C1B5E06A}" type="presParOf" srcId="{C2B783F6-BB71-40B4-8D41-4E6FA8D20593}" destId="{012E0331-8EF9-43F3-9647-D3772F6BD595}" srcOrd="14" destOrd="0" presId="urn:microsoft.com/office/officeart/2008/layout/HexagonCluster"/>
    <dgm:cxn modelId="{C6594EDB-FAB9-4F82-96E4-BF4D1C1A93D2}" type="presParOf" srcId="{012E0331-8EF9-43F3-9647-D3772F6BD595}" destId="{63B95404-F628-4916-A335-6144F5A1BA27}" srcOrd="0" destOrd="0" presId="urn:microsoft.com/office/officeart/2008/layout/HexagonCluster"/>
    <dgm:cxn modelId="{3FFC1055-094E-4803-BB96-DC2CFA2A4C0F}" type="presParOf" srcId="{C2B783F6-BB71-40B4-8D41-4E6FA8D20593}" destId="{C3F98B97-256E-447D-9D68-F45AE51D6B74}" srcOrd="15" destOrd="0" presId="urn:microsoft.com/office/officeart/2008/layout/HexagonCluster"/>
    <dgm:cxn modelId="{A97A1A89-8375-453A-AEF9-DD77196C81DB}" type="presParOf" srcId="{C3F98B97-256E-447D-9D68-F45AE51D6B74}" destId="{8FCADB00-A2A6-471B-B65D-0576E94F37C5}" srcOrd="0" destOrd="0" presId="urn:microsoft.com/office/officeart/2008/layout/HexagonCluster"/>
    <dgm:cxn modelId="{AFE08EB8-6B91-4593-97D8-DB938EBF4280}" type="presParOf" srcId="{C2B783F6-BB71-40B4-8D41-4E6FA8D20593}" destId="{756203B6-A369-4986-9774-23CF53E8E989}" srcOrd="16" destOrd="0" presId="urn:microsoft.com/office/officeart/2008/layout/HexagonCluster"/>
    <dgm:cxn modelId="{8956B442-FD80-41B2-B4C1-BFF058353791}" type="presParOf" srcId="{756203B6-A369-4986-9774-23CF53E8E989}" destId="{4B8E7E55-1FF3-48DC-BA3D-230173059B0D}" srcOrd="0" destOrd="0" presId="urn:microsoft.com/office/officeart/2008/layout/HexagonCluster"/>
    <dgm:cxn modelId="{0F7DCC55-B2BE-4C91-BF64-48F4DCFBBFAE}" type="presParOf" srcId="{C2B783F6-BB71-40B4-8D41-4E6FA8D20593}" destId="{612459F5-8175-43B5-9B36-C8415B4BFD36}" srcOrd="17" destOrd="0" presId="urn:microsoft.com/office/officeart/2008/layout/HexagonCluster"/>
    <dgm:cxn modelId="{5826D16B-7B66-44D3-BC50-0484E46787FB}" type="presParOf" srcId="{612459F5-8175-43B5-9B36-C8415B4BFD36}" destId="{7F104319-1D90-4C5F-BAAB-883B5D7780D7}" srcOrd="0" destOrd="0" presId="urn:microsoft.com/office/officeart/2008/layout/HexagonCluster"/>
    <dgm:cxn modelId="{1E794E65-9CE8-4948-A6D7-3439EC905602}" type="presParOf" srcId="{C2B783F6-BB71-40B4-8D41-4E6FA8D20593}" destId="{AB193550-87BF-4DC6-81D4-9A10B1C2CC71}" srcOrd="18" destOrd="0" presId="urn:microsoft.com/office/officeart/2008/layout/HexagonCluster"/>
    <dgm:cxn modelId="{7D9D02C9-8BC9-49C1-9796-3B8E569B8260}" type="presParOf" srcId="{AB193550-87BF-4DC6-81D4-9A10B1C2CC71}" destId="{E16F4700-83BA-40F6-BDE0-04F9A0A334BB}" srcOrd="0" destOrd="0" presId="urn:microsoft.com/office/officeart/2008/layout/HexagonCluster"/>
    <dgm:cxn modelId="{3D6E39F4-88F4-4C26-807B-1AAD93238B1D}" type="presParOf" srcId="{C2B783F6-BB71-40B4-8D41-4E6FA8D20593}" destId="{7CAEB4F2-C53E-4D31-931E-884AFF8E1E6F}" srcOrd="19" destOrd="0" presId="urn:microsoft.com/office/officeart/2008/layout/HexagonCluster"/>
    <dgm:cxn modelId="{BD4B6151-EB71-41D4-9241-3F3A078568E3}" type="presParOf" srcId="{7CAEB4F2-C53E-4D31-931E-884AFF8E1E6F}" destId="{78E47DE1-CAA8-45B2-8337-FC661FA5152C}" srcOrd="0" destOrd="0" presId="urn:microsoft.com/office/officeart/2008/layout/HexagonCluster"/>
    <dgm:cxn modelId="{56603DD4-252C-4A2C-AD4D-617F8E221CCE}" type="presParOf" srcId="{C2B783F6-BB71-40B4-8D41-4E6FA8D20593}" destId="{A0842E68-0BE9-4079-B094-AFAF52C1B5BF}" srcOrd="20" destOrd="0" presId="urn:microsoft.com/office/officeart/2008/layout/HexagonCluster"/>
    <dgm:cxn modelId="{80956C23-6A86-408E-8C87-23D4FF8FA001}" type="presParOf" srcId="{A0842E68-0BE9-4079-B094-AFAF52C1B5BF}" destId="{54D80115-CCAD-48E8-AB6F-83C06BF5C810}" srcOrd="0" destOrd="0" presId="urn:microsoft.com/office/officeart/2008/layout/HexagonCluster"/>
    <dgm:cxn modelId="{4B48DFA4-4E65-458B-8CDE-09C7CB6592C4}" type="presParOf" srcId="{C2B783F6-BB71-40B4-8D41-4E6FA8D20593}" destId="{C53EB83B-A981-4DA9-A78B-06C2D34D4220}" srcOrd="21" destOrd="0" presId="urn:microsoft.com/office/officeart/2008/layout/HexagonCluster"/>
    <dgm:cxn modelId="{922BEB15-52CD-49CD-8AAB-7D780F2D3222}" type="presParOf" srcId="{C53EB83B-A981-4DA9-A78B-06C2D34D4220}" destId="{FCBE2D2F-FD07-4BEC-B3F2-10E02D30DD12}" srcOrd="0" destOrd="0" presId="urn:microsoft.com/office/officeart/2008/layout/HexagonCluster"/>
    <dgm:cxn modelId="{D7400850-E697-4D00-A8E9-6CC6E59C7CF0}" type="presParOf" srcId="{C2B783F6-BB71-40B4-8D41-4E6FA8D20593}" destId="{4D837B87-5898-4C68-A9BB-8C0188DFC693}" srcOrd="22" destOrd="0" presId="urn:microsoft.com/office/officeart/2008/layout/HexagonCluster"/>
    <dgm:cxn modelId="{92DFFB59-5C72-4137-BFD4-750A65D1FA81}" type="presParOf" srcId="{4D837B87-5898-4C68-A9BB-8C0188DFC693}" destId="{648B374E-5EA1-42F7-AFD4-4DF0AE02D460}" srcOrd="0" destOrd="0" presId="urn:microsoft.com/office/officeart/2008/layout/HexagonCluster"/>
    <dgm:cxn modelId="{8967D7C8-0173-4EF9-9821-692B17704309}" type="presParOf" srcId="{C2B783F6-BB71-40B4-8D41-4E6FA8D20593}" destId="{8301D056-5FF3-4197-B12B-E1E9B3A4AE71}" srcOrd="23" destOrd="0" presId="urn:microsoft.com/office/officeart/2008/layout/HexagonCluster"/>
    <dgm:cxn modelId="{186735D8-F8BA-4158-9BC1-9AB0F763FB9F}" type="presParOf" srcId="{8301D056-5FF3-4197-B12B-E1E9B3A4AE71}" destId="{BBF6685A-07CF-4C8F-95E6-21A21763A5D8}"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4AAF7E-E708-4DB5-9A90-6165DE43549D}" type="doc">
      <dgm:prSet loTypeId="urn:microsoft.com/office/officeart/2009/3/layout/StepUpProcess" loCatId="process" qsTypeId="urn:microsoft.com/office/officeart/2005/8/quickstyle/3d2" qsCatId="3D" csTypeId="urn:microsoft.com/office/officeart/2005/8/colors/colorful5" csCatId="colorful"/>
      <dgm:spPr/>
      <dgm:t>
        <a:bodyPr/>
        <a:lstStyle/>
        <a:p>
          <a:endParaRPr lang="en-US"/>
        </a:p>
      </dgm:t>
    </dgm:pt>
    <dgm:pt modelId="{F2CA20D9-9135-4812-A73C-D88904FA23E0}">
      <dgm:prSet/>
      <dgm:spPr/>
      <dgm:t>
        <a:bodyPr/>
        <a:lstStyle/>
        <a:p>
          <a:pPr rtl="0"/>
          <a:r>
            <a:rPr lang="en-US"/>
            <a:t>The cruel lesson of the Dust Bowl is that topsoil is a precious resource that must be protected. </a:t>
          </a:r>
        </a:p>
      </dgm:t>
    </dgm:pt>
    <dgm:pt modelId="{164EA693-E929-43B1-BD7A-34C4096CECB0}" type="parTrans" cxnId="{3AD58BB2-C56F-47B3-9040-2BC9D50A84DF}">
      <dgm:prSet/>
      <dgm:spPr/>
      <dgm:t>
        <a:bodyPr/>
        <a:lstStyle/>
        <a:p>
          <a:endParaRPr lang="en-US"/>
        </a:p>
      </dgm:t>
    </dgm:pt>
    <dgm:pt modelId="{00ADFD81-5154-4BB4-8951-EA03079E9792}" type="sibTrans" cxnId="{3AD58BB2-C56F-47B3-9040-2BC9D50A84DF}">
      <dgm:prSet/>
      <dgm:spPr/>
      <dgm:t>
        <a:bodyPr/>
        <a:lstStyle/>
        <a:p>
          <a:endParaRPr lang="en-US"/>
        </a:p>
      </dgm:t>
    </dgm:pt>
    <dgm:pt modelId="{D528137D-1A9F-4326-9076-00ABEF4EE9B7}">
      <dgm:prSet/>
      <dgm:spPr/>
      <dgm:t>
        <a:bodyPr/>
        <a:lstStyle/>
        <a:p>
          <a:pPr rtl="0"/>
          <a:r>
            <a:rPr lang="en-US"/>
            <a:t>Some of the challenges associated with maintaining healthy soils include nutrient depletion, erosion, and water runoff. </a:t>
          </a:r>
        </a:p>
      </dgm:t>
    </dgm:pt>
    <dgm:pt modelId="{7F4D1F18-1B91-4343-AD37-09468789D6F6}" type="parTrans" cxnId="{027442CB-D326-4CE8-A7CC-8E7647CABFE7}">
      <dgm:prSet/>
      <dgm:spPr/>
      <dgm:t>
        <a:bodyPr/>
        <a:lstStyle/>
        <a:p>
          <a:endParaRPr lang="en-US"/>
        </a:p>
      </dgm:t>
    </dgm:pt>
    <dgm:pt modelId="{22AE91A8-97E2-4D69-827E-0284D229E602}" type="sibTrans" cxnId="{027442CB-D326-4CE8-A7CC-8E7647CABFE7}">
      <dgm:prSet/>
      <dgm:spPr/>
      <dgm:t>
        <a:bodyPr/>
        <a:lstStyle/>
        <a:p>
          <a:endParaRPr lang="en-US"/>
        </a:p>
      </dgm:t>
    </dgm:pt>
    <dgm:pt modelId="{00AF2BDA-4126-48B0-A382-847786BF6B95}">
      <dgm:prSet/>
      <dgm:spPr/>
      <dgm:t>
        <a:bodyPr/>
        <a:lstStyle/>
        <a:p>
          <a:pPr rtl="0"/>
          <a:r>
            <a:rPr lang="en-US"/>
            <a:t>Different farming practices have been developed to address these challenges.</a:t>
          </a:r>
        </a:p>
      </dgm:t>
    </dgm:pt>
    <dgm:pt modelId="{C5729443-1D43-4796-A12D-53AB2771F40D}" type="parTrans" cxnId="{01299949-1B53-4A47-9F91-4E2AB8CF4D40}">
      <dgm:prSet/>
      <dgm:spPr/>
      <dgm:t>
        <a:bodyPr/>
        <a:lstStyle/>
        <a:p>
          <a:endParaRPr lang="en-US"/>
        </a:p>
      </dgm:t>
    </dgm:pt>
    <dgm:pt modelId="{EC0A29B0-48BD-452C-976E-E32063907F44}" type="sibTrans" cxnId="{01299949-1B53-4A47-9F91-4E2AB8CF4D40}">
      <dgm:prSet/>
      <dgm:spPr/>
      <dgm:t>
        <a:bodyPr/>
        <a:lstStyle/>
        <a:p>
          <a:endParaRPr lang="en-US"/>
        </a:p>
      </dgm:t>
    </dgm:pt>
    <dgm:pt modelId="{DFEDC5CA-7C9C-478D-A7F2-974EA896E44A}" type="pres">
      <dgm:prSet presAssocID="{124AAF7E-E708-4DB5-9A90-6165DE43549D}" presName="rootnode" presStyleCnt="0">
        <dgm:presLayoutVars>
          <dgm:chMax/>
          <dgm:chPref/>
          <dgm:dir/>
          <dgm:animLvl val="lvl"/>
        </dgm:presLayoutVars>
      </dgm:prSet>
      <dgm:spPr/>
    </dgm:pt>
    <dgm:pt modelId="{67A7DB91-99CE-4112-947A-E1BA74D32248}" type="pres">
      <dgm:prSet presAssocID="{F2CA20D9-9135-4812-A73C-D88904FA23E0}" presName="composite" presStyleCnt="0"/>
      <dgm:spPr/>
    </dgm:pt>
    <dgm:pt modelId="{0178EECB-53B7-43BE-A2A1-AA8E14E7B6DE}" type="pres">
      <dgm:prSet presAssocID="{F2CA20D9-9135-4812-A73C-D88904FA23E0}" presName="LShape" presStyleLbl="alignNode1" presStyleIdx="0" presStyleCnt="5"/>
      <dgm:spPr/>
    </dgm:pt>
    <dgm:pt modelId="{7C9B1704-E769-4EFF-BF8C-54BF541070C4}" type="pres">
      <dgm:prSet presAssocID="{F2CA20D9-9135-4812-A73C-D88904FA23E0}" presName="ParentText" presStyleLbl="revTx" presStyleIdx="0" presStyleCnt="3">
        <dgm:presLayoutVars>
          <dgm:chMax val="0"/>
          <dgm:chPref val="0"/>
          <dgm:bulletEnabled val="1"/>
        </dgm:presLayoutVars>
      </dgm:prSet>
      <dgm:spPr/>
    </dgm:pt>
    <dgm:pt modelId="{21A47D21-4A60-40AA-BCA4-71FE6D1C2055}" type="pres">
      <dgm:prSet presAssocID="{F2CA20D9-9135-4812-A73C-D88904FA23E0}" presName="Triangle" presStyleLbl="alignNode1" presStyleIdx="1" presStyleCnt="5"/>
      <dgm:spPr/>
    </dgm:pt>
    <dgm:pt modelId="{6F33DE02-8FE5-4189-83E8-69C804A49FFC}" type="pres">
      <dgm:prSet presAssocID="{00ADFD81-5154-4BB4-8951-EA03079E9792}" presName="sibTrans" presStyleCnt="0"/>
      <dgm:spPr/>
    </dgm:pt>
    <dgm:pt modelId="{E1837166-40B3-4B32-86BC-D0B169C78B74}" type="pres">
      <dgm:prSet presAssocID="{00ADFD81-5154-4BB4-8951-EA03079E9792}" presName="space" presStyleCnt="0"/>
      <dgm:spPr/>
    </dgm:pt>
    <dgm:pt modelId="{B7F6E472-D3DE-44BE-ABFE-75F954F641A2}" type="pres">
      <dgm:prSet presAssocID="{D528137D-1A9F-4326-9076-00ABEF4EE9B7}" presName="composite" presStyleCnt="0"/>
      <dgm:spPr/>
    </dgm:pt>
    <dgm:pt modelId="{4C3165AD-2FAF-4488-B6E5-7355303D0101}" type="pres">
      <dgm:prSet presAssocID="{D528137D-1A9F-4326-9076-00ABEF4EE9B7}" presName="LShape" presStyleLbl="alignNode1" presStyleIdx="2" presStyleCnt="5"/>
      <dgm:spPr/>
    </dgm:pt>
    <dgm:pt modelId="{CB807EEB-333D-40B9-86D3-2614CE7B0769}" type="pres">
      <dgm:prSet presAssocID="{D528137D-1A9F-4326-9076-00ABEF4EE9B7}" presName="ParentText" presStyleLbl="revTx" presStyleIdx="1" presStyleCnt="3">
        <dgm:presLayoutVars>
          <dgm:chMax val="0"/>
          <dgm:chPref val="0"/>
          <dgm:bulletEnabled val="1"/>
        </dgm:presLayoutVars>
      </dgm:prSet>
      <dgm:spPr/>
    </dgm:pt>
    <dgm:pt modelId="{E96BB6DF-5D57-4A70-B752-F94CC7EF8565}" type="pres">
      <dgm:prSet presAssocID="{D528137D-1A9F-4326-9076-00ABEF4EE9B7}" presName="Triangle" presStyleLbl="alignNode1" presStyleIdx="3" presStyleCnt="5"/>
      <dgm:spPr/>
    </dgm:pt>
    <dgm:pt modelId="{04E336F4-89FD-4615-A72A-1251BF713A32}" type="pres">
      <dgm:prSet presAssocID="{22AE91A8-97E2-4D69-827E-0284D229E602}" presName="sibTrans" presStyleCnt="0"/>
      <dgm:spPr/>
    </dgm:pt>
    <dgm:pt modelId="{B81EE007-E851-464D-A5FC-ADD029F1F147}" type="pres">
      <dgm:prSet presAssocID="{22AE91A8-97E2-4D69-827E-0284D229E602}" presName="space" presStyleCnt="0"/>
      <dgm:spPr/>
    </dgm:pt>
    <dgm:pt modelId="{397F2A3C-BE34-47F3-9E7D-01EB48107DDE}" type="pres">
      <dgm:prSet presAssocID="{00AF2BDA-4126-48B0-A382-847786BF6B95}" presName="composite" presStyleCnt="0"/>
      <dgm:spPr/>
    </dgm:pt>
    <dgm:pt modelId="{F3B53304-4349-421C-9E66-D221F0BB27DE}" type="pres">
      <dgm:prSet presAssocID="{00AF2BDA-4126-48B0-A382-847786BF6B95}" presName="LShape" presStyleLbl="alignNode1" presStyleIdx="4" presStyleCnt="5"/>
      <dgm:spPr/>
    </dgm:pt>
    <dgm:pt modelId="{E7018BB1-F81A-415D-9DB2-CE4D1A97C241}" type="pres">
      <dgm:prSet presAssocID="{00AF2BDA-4126-48B0-A382-847786BF6B95}" presName="ParentText" presStyleLbl="revTx" presStyleIdx="2" presStyleCnt="3">
        <dgm:presLayoutVars>
          <dgm:chMax val="0"/>
          <dgm:chPref val="0"/>
          <dgm:bulletEnabled val="1"/>
        </dgm:presLayoutVars>
      </dgm:prSet>
      <dgm:spPr/>
    </dgm:pt>
  </dgm:ptLst>
  <dgm:cxnLst>
    <dgm:cxn modelId="{3B88D901-B017-4B8A-B6D2-3AC1298735A9}" type="presOf" srcId="{00AF2BDA-4126-48B0-A382-847786BF6B95}" destId="{E7018BB1-F81A-415D-9DB2-CE4D1A97C241}" srcOrd="0" destOrd="0" presId="urn:microsoft.com/office/officeart/2009/3/layout/StepUpProcess"/>
    <dgm:cxn modelId="{9D163B2C-8622-4C6F-A78C-5F93D08BB56A}" type="presOf" srcId="{D528137D-1A9F-4326-9076-00ABEF4EE9B7}" destId="{CB807EEB-333D-40B9-86D3-2614CE7B0769}" srcOrd="0" destOrd="0" presId="urn:microsoft.com/office/officeart/2009/3/layout/StepUpProcess"/>
    <dgm:cxn modelId="{01299949-1B53-4A47-9F91-4E2AB8CF4D40}" srcId="{124AAF7E-E708-4DB5-9A90-6165DE43549D}" destId="{00AF2BDA-4126-48B0-A382-847786BF6B95}" srcOrd="2" destOrd="0" parTransId="{C5729443-1D43-4796-A12D-53AB2771F40D}" sibTransId="{EC0A29B0-48BD-452C-976E-E32063907F44}"/>
    <dgm:cxn modelId="{E8040C65-DE1B-4CBB-BCB7-FC3698CCF36D}" type="presOf" srcId="{124AAF7E-E708-4DB5-9A90-6165DE43549D}" destId="{DFEDC5CA-7C9C-478D-A7F2-974EA896E44A}" srcOrd="0" destOrd="0" presId="urn:microsoft.com/office/officeart/2009/3/layout/StepUpProcess"/>
    <dgm:cxn modelId="{3AD58BB2-C56F-47B3-9040-2BC9D50A84DF}" srcId="{124AAF7E-E708-4DB5-9A90-6165DE43549D}" destId="{F2CA20D9-9135-4812-A73C-D88904FA23E0}" srcOrd="0" destOrd="0" parTransId="{164EA693-E929-43B1-BD7A-34C4096CECB0}" sibTransId="{00ADFD81-5154-4BB4-8951-EA03079E9792}"/>
    <dgm:cxn modelId="{F84619BE-8473-401D-9B0A-813DD65379A5}" type="presOf" srcId="{F2CA20D9-9135-4812-A73C-D88904FA23E0}" destId="{7C9B1704-E769-4EFF-BF8C-54BF541070C4}" srcOrd="0" destOrd="0" presId="urn:microsoft.com/office/officeart/2009/3/layout/StepUpProcess"/>
    <dgm:cxn modelId="{027442CB-D326-4CE8-A7CC-8E7647CABFE7}" srcId="{124AAF7E-E708-4DB5-9A90-6165DE43549D}" destId="{D528137D-1A9F-4326-9076-00ABEF4EE9B7}" srcOrd="1" destOrd="0" parTransId="{7F4D1F18-1B91-4343-AD37-09468789D6F6}" sibTransId="{22AE91A8-97E2-4D69-827E-0284D229E602}"/>
    <dgm:cxn modelId="{176E7365-AE47-4823-AE20-D75950D80975}" type="presParOf" srcId="{DFEDC5CA-7C9C-478D-A7F2-974EA896E44A}" destId="{67A7DB91-99CE-4112-947A-E1BA74D32248}" srcOrd="0" destOrd="0" presId="urn:microsoft.com/office/officeart/2009/3/layout/StepUpProcess"/>
    <dgm:cxn modelId="{91647C46-C768-4A92-9512-61AD8C842EA3}" type="presParOf" srcId="{67A7DB91-99CE-4112-947A-E1BA74D32248}" destId="{0178EECB-53B7-43BE-A2A1-AA8E14E7B6DE}" srcOrd="0" destOrd="0" presId="urn:microsoft.com/office/officeart/2009/3/layout/StepUpProcess"/>
    <dgm:cxn modelId="{0F37E357-DB3D-4209-A1A6-1F08051227DF}" type="presParOf" srcId="{67A7DB91-99CE-4112-947A-E1BA74D32248}" destId="{7C9B1704-E769-4EFF-BF8C-54BF541070C4}" srcOrd="1" destOrd="0" presId="urn:microsoft.com/office/officeart/2009/3/layout/StepUpProcess"/>
    <dgm:cxn modelId="{3DFD1FBB-EBC2-4CAD-98C1-3132208D4575}" type="presParOf" srcId="{67A7DB91-99CE-4112-947A-E1BA74D32248}" destId="{21A47D21-4A60-40AA-BCA4-71FE6D1C2055}" srcOrd="2" destOrd="0" presId="urn:microsoft.com/office/officeart/2009/3/layout/StepUpProcess"/>
    <dgm:cxn modelId="{CAD75C29-80A6-4924-92D0-85CDD229834C}" type="presParOf" srcId="{DFEDC5CA-7C9C-478D-A7F2-974EA896E44A}" destId="{6F33DE02-8FE5-4189-83E8-69C804A49FFC}" srcOrd="1" destOrd="0" presId="urn:microsoft.com/office/officeart/2009/3/layout/StepUpProcess"/>
    <dgm:cxn modelId="{2C8435D9-5FDB-42B3-A017-95385566F110}" type="presParOf" srcId="{6F33DE02-8FE5-4189-83E8-69C804A49FFC}" destId="{E1837166-40B3-4B32-86BC-D0B169C78B74}" srcOrd="0" destOrd="0" presId="urn:microsoft.com/office/officeart/2009/3/layout/StepUpProcess"/>
    <dgm:cxn modelId="{77BDE802-9E63-4ED7-8551-ACCA75640317}" type="presParOf" srcId="{DFEDC5CA-7C9C-478D-A7F2-974EA896E44A}" destId="{B7F6E472-D3DE-44BE-ABFE-75F954F641A2}" srcOrd="2" destOrd="0" presId="urn:microsoft.com/office/officeart/2009/3/layout/StepUpProcess"/>
    <dgm:cxn modelId="{3836F04F-9865-45D9-B2E4-725AE6EE717A}" type="presParOf" srcId="{B7F6E472-D3DE-44BE-ABFE-75F954F641A2}" destId="{4C3165AD-2FAF-4488-B6E5-7355303D0101}" srcOrd="0" destOrd="0" presId="urn:microsoft.com/office/officeart/2009/3/layout/StepUpProcess"/>
    <dgm:cxn modelId="{4BE02379-24B8-4979-B063-5C8A09B5CE69}" type="presParOf" srcId="{B7F6E472-D3DE-44BE-ABFE-75F954F641A2}" destId="{CB807EEB-333D-40B9-86D3-2614CE7B0769}" srcOrd="1" destOrd="0" presId="urn:microsoft.com/office/officeart/2009/3/layout/StepUpProcess"/>
    <dgm:cxn modelId="{7DB6597D-9311-42F1-BB5E-958CB057B48D}" type="presParOf" srcId="{B7F6E472-D3DE-44BE-ABFE-75F954F641A2}" destId="{E96BB6DF-5D57-4A70-B752-F94CC7EF8565}" srcOrd="2" destOrd="0" presId="urn:microsoft.com/office/officeart/2009/3/layout/StepUpProcess"/>
    <dgm:cxn modelId="{484D143F-B460-4CF3-B4B1-661D6BEFF10C}" type="presParOf" srcId="{DFEDC5CA-7C9C-478D-A7F2-974EA896E44A}" destId="{04E336F4-89FD-4615-A72A-1251BF713A32}" srcOrd="3" destOrd="0" presId="urn:microsoft.com/office/officeart/2009/3/layout/StepUpProcess"/>
    <dgm:cxn modelId="{4C32634A-983E-4110-AE89-C3136849BD95}" type="presParOf" srcId="{04E336F4-89FD-4615-A72A-1251BF713A32}" destId="{B81EE007-E851-464D-A5FC-ADD029F1F147}" srcOrd="0" destOrd="0" presId="urn:microsoft.com/office/officeart/2009/3/layout/StepUpProcess"/>
    <dgm:cxn modelId="{D96AE2AF-1C7F-41FD-921C-F7A5502AEDA0}" type="presParOf" srcId="{DFEDC5CA-7C9C-478D-A7F2-974EA896E44A}" destId="{397F2A3C-BE34-47F3-9E7D-01EB48107DDE}" srcOrd="4" destOrd="0" presId="urn:microsoft.com/office/officeart/2009/3/layout/StepUpProcess"/>
    <dgm:cxn modelId="{D4A6A922-3DA3-46CD-9C39-AA3764D0A5C1}" type="presParOf" srcId="{397F2A3C-BE34-47F3-9E7D-01EB48107DDE}" destId="{F3B53304-4349-421C-9E66-D221F0BB27DE}" srcOrd="0" destOrd="0" presId="urn:microsoft.com/office/officeart/2009/3/layout/StepUpProcess"/>
    <dgm:cxn modelId="{6905D3F2-5716-4F8D-9FB0-231821B7611D}" type="presParOf" srcId="{397F2A3C-BE34-47F3-9E7D-01EB48107DDE}" destId="{E7018BB1-F81A-415D-9DB2-CE4D1A97C241}"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25D1B-9097-4E6B-A032-3066E9144082}">
      <dsp:nvSpPr>
        <dsp:cNvPr id="0" name=""/>
        <dsp:cNvSpPr/>
      </dsp:nvSpPr>
      <dsp:spPr>
        <a:xfrm>
          <a:off x="2430944" y="2664026"/>
          <a:ext cx="1867482" cy="1603578"/>
        </a:xfrm>
        <a:prstGeom prst="hexagon">
          <a:avLst>
            <a:gd name="adj" fmla="val 2500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Parent Material</a:t>
          </a:r>
        </a:p>
      </dsp:txBody>
      <dsp:txXfrm>
        <a:off x="2720199" y="2912405"/>
        <a:ext cx="1288972" cy="1106820"/>
      </dsp:txXfrm>
    </dsp:sp>
    <dsp:sp modelId="{402A25D6-2C8E-462A-B154-E467891281C6}">
      <dsp:nvSpPr>
        <dsp:cNvPr id="0" name=""/>
        <dsp:cNvSpPr/>
      </dsp:nvSpPr>
      <dsp:spPr>
        <a:xfrm>
          <a:off x="2475502" y="3381145"/>
          <a:ext cx="217839" cy="187927"/>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C90C7EE4-1E2A-4183-98A2-BFAC10182A72}">
      <dsp:nvSpPr>
        <dsp:cNvPr id="0" name=""/>
        <dsp:cNvSpPr/>
      </dsp:nvSpPr>
      <dsp:spPr>
        <a:xfrm>
          <a:off x="823880" y="1777566"/>
          <a:ext cx="1867482" cy="1603578"/>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AEB0185-C96E-4FF0-BDFE-3C4DB8A16BF8}">
      <dsp:nvSpPr>
        <dsp:cNvPr id="0" name=""/>
        <dsp:cNvSpPr/>
      </dsp:nvSpPr>
      <dsp:spPr>
        <a:xfrm>
          <a:off x="2103194" y="3168436"/>
          <a:ext cx="217839" cy="187927"/>
        </a:xfrm>
        <a:prstGeom prst="hexagon">
          <a:avLst>
            <a:gd name="adj" fmla="val 25000"/>
            <a:gd name="vf" fmla="val 11547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95CBBAF6-8A39-4EFA-8968-136E7467D92B}">
      <dsp:nvSpPr>
        <dsp:cNvPr id="0" name=""/>
        <dsp:cNvSpPr/>
      </dsp:nvSpPr>
      <dsp:spPr>
        <a:xfrm>
          <a:off x="4038009" y="1772919"/>
          <a:ext cx="1867482" cy="1603578"/>
        </a:xfrm>
        <a:prstGeom prst="hexagon">
          <a:avLst>
            <a:gd name="adj" fmla="val 25000"/>
            <a:gd name="vf" fmla="val 1154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Environmental Concerns</a:t>
          </a:r>
        </a:p>
      </dsp:txBody>
      <dsp:txXfrm>
        <a:off x="4327264" y="2021298"/>
        <a:ext cx="1288972" cy="1106820"/>
      </dsp:txXfrm>
    </dsp:sp>
    <dsp:sp modelId="{01624FF8-A1A5-46B0-ABC5-CB7B35CD82F8}">
      <dsp:nvSpPr>
        <dsp:cNvPr id="0" name=""/>
        <dsp:cNvSpPr/>
      </dsp:nvSpPr>
      <dsp:spPr>
        <a:xfrm>
          <a:off x="5323264" y="3159659"/>
          <a:ext cx="217839" cy="187927"/>
        </a:xfrm>
        <a:prstGeom prst="hexagon">
          <a:avLst>
            <a:gd name="adj" fmla="val 25000"/>
            <a:gd name="vf" fmla="val 115470"/>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775B901D-034E-4DB3-BBE9-E4F319606037}">
      <dsp:nvSpPr>
        <dsp:cNvPr id="0" name=""/>
        <dsp:cNvSpPr/>
      </dsp:nvSpPr>
      <dsp:spPr>
        <a:xfrm>
          <a:off x="5644083" y="2660928"/>
          <a:ext cx="1867482" cy="1603578"/>
        </a:xfrm>
        <a:prstGeom prst="hexagon">
          <a:avLst>
            <a:gd name="adj" fmla="val 25000"/>
            <a:gd name="vf" fmla="val 1154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B8E49CA-BE56-487B-BA5F-F0EF218AAD77}">
      <dsp:nvSpPr>
        <dsp:cNvPr id="0" name=""/>
        <dsp:cNvSpPr/>
      </dsp:nvSpPr>
      <dsp:spPr>
        <a:xfrm>
          <a:off x="5689631" y="3374433"/>
          <a:ext cx="217839" cy="187927"/>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CBEA6FC-B7CB-45DE-A170-9357D8F3A644}">
      <dsp:nvSpPr>
        <dsp:cNvPr id="0" name=""/>
        <dsp:cNvSpPr/>
      </dsp:nvSpPr>
      <dsp:spPr>
        <a:xfrm>
          <a:off x="2430944" y="891622"/>
          <a:ext cx="1867482" cy="1603578"/>
        </a:xfrm>
        <a:prstGeom prst="hexagon">
          <a:avLst>
            <a:gd name="adj" fmla="val 25000"/>
            <a:gd name="vf" fmla="val 1154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Terrain</a:t>
          </a:r>
        </a:p>
      </dsp:txBody>
      <dsp:txXfrm>
        <a:off x="2720199" y="1140001"/>
        <a:ext cx="1288972" cy="1106820"/>
      </dsp:txXfrm>
    </dsp:sp>
    <dsp:sp modelId="{5BA7C657-7C65-40FA-9B17-8450C32C9DD9}">
      <dsp:nvSpPr>
        <dsp:cNvPr id="0" name=""/>
        <dsp:cNvSpPr/>
      </dsp:nvSpPr>
      <dsp:spPr>
        <a:xfrm>
          <a:off x="3710259" y="922083"/>
          <a:ext cx="217839" cy="187927"/>
        </a:xfrm>
        <a:prstGeom prst="hexagon">
          <a:avLst>
            <a:gd name="adj" fmla="val 25000"/>
            <a:gd name="vf" fmla="val 115470"/>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623B706C-E2FB-4445-BEE5-EFDDC6E454AE}">
      <dsp:nvSpPr>
        <dsp:cNvPr id="0" name=""/>
        <dsp:cNvSpPr/>
      </dsp:nvSpPr>
      <dsp:spPr>
        <a:xfrm>
          <a:off x="4038009" y="0"/>
          <a:ext cx="1867482" cy="1603578"/>
        </a:xfrm>
        <a:prstGeom prst="hexagon">
          <a:avLst>
            <a:gd name="adj" fmla="val 25000"/>
            <a:gd name="vf" fmla="val 1154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5000" r="-15000"/>
          </a:stretch>
        </a:blip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24583BB-94F7-4462-9DA7-58398CFC1B52}">
      <dsp:nvSpPr>
        <dsp:cNvPr id="0" name=""/>
        <dsp:cNvSpPr/>
      </dsp:nvSpPr>
      <dsp:spPr>
        <a:xfrm>
          <a:off x="4090488" y="710407"/>
          <a:ext cx="217839" cy="187927"/>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678753E9-BA29-4B63-BEC4-5090ABA1CAB6}">
      <dsp:nvSpPr>
        <dsp:cNvPr id="0" name=""/>
        <dsp:cNvSpPr/>
      </dsp:nvSpPr>
      <dsp:spPr>
        <a:xfrm>
          <a:off x="5644083" y="888008"/>
          <a:ext cx="1867482" cy="1603578"/>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Living Organisms</a:t>
          </a:r>
        </a:p>
      </dsp:txBody>
      <dsp:txXfrm>
        <a:off x="5933338" y="1136387"/>
        <a:ext cx="1288972" cy="1106820"/>
      </dsp:txXfrm>
    </dsp:sp>
    <dsp:sp modelId="{660631A8-2249-4027-9AA8-4491B353CC1B}">
      <dsp:nvSpPr>
        <dsp:cNvPr id="0" name=""/>
        <dsp:cNvSpPr/>
      </dsp:nvSpPr>
      <dsp:spPr>
        <a:xfrm>
          <a:off x="7260059" y="1598415"/>
          <a:ext cx="217839" cy="187927"/>
        </a:xfrm>
        <a:prstGeom prst="hexagon">
          <a:avLst>
            <a:gd name="adj" fmla="val 25000"/>
            <a:gd name="vf" fmla="val 11547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63B95404-F628-4916-A335-6144F5A1BA27}">
      <dsp:nvSpPr>
        <dsp:cNvPr id="0" name=""/>
        <dsp:cNvSpPr/>
      </dsp:nvSpPr>
      <dsp:spPr>
        <a:xfrm>
          <a:off x="7251148" y="1789441"/>
          <a:ext cx="1867482" cy="1603578"/>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4000" b="-34000"/>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8FCADB00-A2A6-471B-B65D-0576E94F37C5}">
      <dsp:nvSpPr>
        <dsp:cNvPr id="0" name=""/>
        <dsp:cNvSpPr/>
      </dsp:nvSpPr>
      <dsp:spPr>
        <a:xfrm>
          <a:off x="7615534" y="1818352"/>
          <a:ext cx="217839" cy="187927"/>
        </a:xfrm>
        <a:prstGeom prst="hexagon">
          <a:avLst>
            <a:gd name="adj" fmla="val 25000"/>
            <a:gd name="vf" fmla="val 115470"/>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4B8E7E55-1FF3-48DC-BA3D-230173059B0D}">
      <dsp:nvSpPr>
        <dsp:cNvPr id="0" name=""/>
        <dsp:cNvSpPr/>
      </dsp:nvSpPr>
      <dsp:spPr>
        <a:xfrm>
          <a:off x="7251148" y="17037"/>
          <a:ext cx="1867482" cy="1603578"/>
        </a:xfrm>
        <a:prstGeom prst="hexagon">
          <a:avLst>
            <a:gd name="adj" fmla="val 25000"/>
            <a:gd name="vf" fmla="val 11547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Time</a:t>
          </a:r>
        </a:p>
      </dsp:txBody>
      <dsp:txXfrm>
        <a:off x="7540403" y="265416"/>
        <a:ext cx="1288972" cy="1106820"/>
      </dsp:txXfrm>
    </dsp:sp>
    <dsp:sp modelId="{7F104319-1D90-4C5F-BAAB-883B5D7780D7}">
      <dsp:nvSpPr>
        <dsp:cNvPr id="0" name=""/>
        <dsp:cNvSpPr/>
      </dsp:nvSpPr>
      <dsp:spPr>
        <a:xfrm>
          <a:off x="8867124" y="735704"/>
          <a:ext cx="217839" cy="187927"/>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16F4700-83BA-40F6-BDE0-04F9A0A334BB}">
      <dsp:nvSpPr>
        <dsp:cNvPr id="0" name=""/>
        <dsp:cNvSpPr/>
      </dsp:nvSpPr>
      <dsp:spPr>
        <a:xfrm>
          <a:off x="8858212" y="911757"/>
          <a:ext cx="1867482" cy="1603578"/>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4000" r="-14000"/>
          </a:stretch>
        </a:blipFill>
        <a:ln w="6350" cap="flat" cmpd="sng" algn="ctr">
          <a:solidFill>
            <a:schemeClr val="accent6">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78E47DE1-CAA8-45B2-8337-FC661FA5152C}">
      <dsp:nvSpPr>
        <dsp:cNvPr id="0" name=""/>
        <dsp:cNvSpPr/>
      </dsp:nvSpPr>
      <dsp:spPr>
        <a:xfrm>
          <a:off x="9230520" y="947381"/>
          <a:ext cx="217839" cy="187927"/>
        </a:xfrm>
        <a:prstGeom prst="hexagon">
          <a:avLst>
            <a:gd name="adj" fmla="val 25000"/>
            <a:gd name="vf" fmla="val 115470"/>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4D80115-CCAD-48E8-AB6F-83C06BF5C810}">
      <dsp:nvSpPr>
        <dsp:cNvPr id="0" name=""/>
        <dsp:cNvSpPr/>
      </dsp:nvSpPr>
      <dsp:spPr>
        <a:xfrm>
          <a:off x="8858212" y="2681580"/>
          <a:ext cx="1867482" cy="1603578"/>
        </a:xfrm>
        <a:prstGeom prst="hexagon">
          <a:avLst>
            <a:gd name="adj" fmla="val 25000"/>
            <a:gd name="vf" fmla="val 1154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Human Influences</a:t>
          </a:r>
        </a:p>
      </dsp:txBody>
      <dsp:txXfrm>
        <a:off x="9147467" y="2929959"/>
        <a:ext cx="1288972" cy="1106820"/>
      </dsp:txXfrm>
    </dsp:sp>
    <dsp:sp modelId="{FCBE2D2F-FD07-4BEC-B3F2-10E02D30DD12}">
      <dsp:nvSpPr>
        <dsp:cNvPr id="0" name=""/>
        <dsp:cNvSpPr/>
      </dsp:nvSpPr>
      <dsp:spPr>
        <a:xfrm>
          <a:off x="9228540" y="4085873"/>
          <a:ext cx="217839" cy="187927"/>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648B374E-5EA1-42F7-AFD4-4DF0AE02D460}">
      <dsp:nvSpPr>
        <dsp:cNvPr id="0" name=""/>
        <dsp:cNvSpPr/>
      </dsp:nvSpPr>
      <dsp:spPr>
        <a:xfrm>
          <a:off x="7251148" y="3559263"/>
          <a:ext cx="1867482" cy="1603578"/>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t="-37000" b="-37000"/>
          </a:stretch>
        </a:blip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BBF6685A-07CF-4C8F-95E6-21A21763A5D8}">
      <dsp:nvSpPr>
        <dsp:cNvPr id="0" name=""/>
        <dsp:cNvSpPr/>
      </dsp:nvSpPr>
      <dsp:spPr>
        <a:xfrm>
          <a:off x="8881976" y="4262958"/>
          <a:ext cx="217839" cy="187927"/>
        </a:xfrm>
        <a:prstGeom prst="hexagon">
          <a:avLst>
            <a:gd name="adj" fmla="val 25000"/>
            <a:gd name="vf" fmla="val 11547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8EECB-53B7-43BE-A2A1-AA8E14E7B6DE}">
      <dsp:nvSpPr>
        <dsp:cNvPr id="0" name=""/>
        <dsp:cNvSpPr/>
      </dsp:nvSpPr>
      <dsp:spPr>
        <a:xfrm rot="5400000">
          <a:off x="727186" y="1418818"/>
          <a:ext cx="2177472" cy="3623265"/>
        </a:xfrm>
        <a:prstGeom prst="corner">
          <a:avLst>
            <a:gd name="adj1" fmla="val 16120"/>
            <a:gd name="adj2" fmla="val 1611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9B1704-E769-4EFF-BF8C-54BF541070C4}">
      <dsp:nvSpPr>
        <dsp:cNvPr id="0" name=""/>
        <dsp:cNvSpPr/>
      </dsp:nvSpPr>
      <dsp:spPr>
        <a:xfrm>
          <a:off x="363712" y="2501394"/>
          <a:ext cx="3271104" cy="2867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a:t>The cruel lesson of the Dust Bowl is that topsoil is a precious resource that must be protected. </a:t>
          </a:r>
        </a:p>
      </dsp:txBody>
      <dsp:txXfrm>
        <a:off x="363712" y="2501394"/>
        <a:ext cx="3271104" cy="2867314"/>
      </dsp:txXfrm>
    </dsp:sp>
    <dsp:sp modelId="{21A47D21-4A60-40AA-BCA4-71FE6D1C2055}">
      <dsp:nvSpPr>
        <dsp:cNvPr id="0" name=""/>
        <dsp:cNvSpPr/>
      </dsp:nvSpPr>
      <dsp:spPr>
        <a:xfrm>
          <a:off x="3017627" y="1152069"/>
          <a:ext cx="617189" cy="617189"/>
        </a:xfrm>
        <a:prstGeom prst="triangle">
          <a:avLst>
            <a:gd name="adj" fmla="val 100000"/>
          </a:avLst>
        </a:prstGeom>
        <a:gradFill rotWithShape="0">
          <a:gsLst>
            <a:gs pos="0">
              <a:schemeClr val="accent5">
                <a:hueOff val="589196"/>
                <a:satOff val="-2817"/>
                <a:lumOff val="3088"/>
                <a:alphaOff val="0"/>
                <a:satMod val="103000"/>
                <a:lumMod val="102000"/>
                <a:tint val="94000"/>
              </a:schemeClr>
            </a:gs>
            <a:gs pos="50000">
              <a:schemeClr val="accent5">
                <a:hueOff val="589196"/>
                <a:satOff val="-2817"/>
                <a:lumOff val="3088"/>
                <a:alphaOff val="0"/>
                <a:satMod val="110000"/>
                <a:lumMod val="100000"/>
                <a:shade val="100000"/>
              </a:schemeClr>
            </a:gs>
            <a:gs pos="100000">
              <a:schemeClr val="accent5">
                <a:hueOff val="589196"/>
                <a:satOff val="-2817"/>
                <a:lumOff val="308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C3165AD-2FAF-4488-B6E5-7355303D0101}">
      <dsp:nvSpPr>
        <dsp:cNvPr id="0" name=""/>
        <dsp:cNvSpPr/>
      </dsp:nvSpPr>
      <dsp:spPr>
        <a:xfrm rot="5400000">
          <a:off x="4731657" y="427907"/>
          <a:ext cx="2177472" cy="3623265"/>
        </a:xfrm>
        <a:prstGeom prst="corner">
          <a:avLst>
            <a:gd name="adj1" fmla="val 16120"/>
            <a:gd name="adj2" fmla="val 16110"/>
          </a:avLst>
        </a:prstGeom>
        <a:gradFill rotWithShape="0">
          <a:gsLst>
            <a:gs pos="0">
              <a:schemeClr val="accent5">
                <a:hueOff val="1178392"/>
                <a:satOff val="-5635"/>
                <a:lumOff val="6177"/>
                <a:alphaOff val="0"/>
                <a:satMod val="103000"/>
                <a:lumMod val="102000"/>
                <a:tint val="94000"/>
              </a:schemeClr>
            </a:gs>
            <a:gs pos="50000">
              <a:schemeClr val="accent5">
                <a:hueOff val="1178392"/>
                <a:satOff val="-5635"/>
                <a:lumOff val="6177"/>
                <a:alphaOff val="0"/>
                <a:satMod val="110000"/>
                <a:lumMod val="100000"/>
                <a:shade val="100000"/>
              </a:schemeClr>
            </a:gs>
            <a:gs pos="100000">
              <a:schemeClr val="accent5">
                <a:hueOff val="1178392"/>
                <a:satOff val="-5635"/>
                <a:lumOff val="617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807EEB-333D-40B9-86D3-2614CE7B0769}">
      <dsp:nvSpPr>
        <dsp:cNvPr id="0" name=""/>
        <dsp:cNvSpPr/>
      </dsp:nvSpPr>
      <dsp:spPr>
        <a:xfrm>
          <a:off x="4368183" y="1510483"/>
          <a:ext cx="3271104" cy="2867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a:t>Some of the challenges associated with maintaining healthy soils include nutrient depletion, erosion, and water runoff. </a:t>
          </a:r>
        </a:p>
      </dsp:txBody>
      <dsp:txXfrm>
        <a:off x="4368183" y="1510483"/>
        <a:ext cx="3271104" cy="2867314"/>
      </dsp:txXfrm>
    </dsp:sp>
    <dsp:sp modelId="{E96BB6DF-5D57-4A70-B752-F94CC7EF8565}">
      <dsp:nvSpPr>
        <dsp:cNvPr id="0" name=""/>
        <dsp:cNvSpPr/>
      </dsp:nvSpPr>
      <dsp:spPr>
        <a:xfrm>
          <a:off x="7022098" y="161159"/>
          <a:ext cx="617189" cy="617189"/>
        </a:xfrm>
        <a:prstGeom prst="triangle">
          <a:avLst>
            <a:gd name="adj" fmla="val 100000"/>
          </a:avLst>
        </a:prstGeom>
        <a:gradFill rotWithShape="0">
          <a:gsLst>
            <a:gs pos="0">
              <a:schemeClr val="accent5">
                <a:hueOff val="1767588"/>
                <a:satOff val="-8452"/>
                <a:lumOff val="9265"/>
                <a:alphaOff val="0"/>
                <a:satMod val="103000"/>
                <a:lumMod val="102000"/>
                <a:tint val="94000"/>
              </a:schemeClr>
            </a:gs>
            <a:gs pos="50000">
              <a:schemeClr val="accent5">
                <a:hueOff val="1767588"/>
                <a:satOff val="-8452"/>
                <a:lumOff val="9265"/>
                <a:alphaOff val="0"/>
                <a:satMod val="110000"/>
                <a:lumMod val="100000"/>
                <a:shade val="100000"/>
              </a:schemeClr>
            </a:gs>
            <a:gs pos="100000">
              <a:schemeClr val="accent5">
                <a:hueOff val="1767588"/>
                <a:satOff val="-8452"/>
                <a:lumOff val="92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3B53304-4349-421C-9E66-D221F0BB27DE}">
      <dsp:nvSpPr>
        <dsp:cNvPr id="0" name=""/>
        <dsp:cNvSpPr/>
      </dsp:nvSpPr>
      <dsp:spPr>
        <a:xfrm rot="5400000">
          <a:off x="8736128" y="-563002"/>
          <a:ext cx="2177472" cy="3623265"/>
        </a:xfrm>
        <a:prstGeom prst="corner">
          <a:avLst>
            <a:gd name="adj1" fmla="val 16120"/>
            <a:gd name="adj2" fmla="val 16110"/>
          </a:avLst>
        </a:prstGeom>
        <a:gradFill rotWithShape="0">
          <a:gsLst>
            <a:gs pos="0">
              <a:schemeClr val="accent5">
                <a:hueOff val="2356783"/>
                <a:satOff val="-11270"/>
                <a:lumOff val="12353"/>
                <a:alphaOff val="0"/>
                <a:satMod val="103000"/>
                <a:lumMod val="102000"/>
                <a:tint val="94000"/>
              </a:schemeClr>
            </a:gs>
            <a:gs pos="50000">
              <a:schemeClr val="accent5">
                <a:hueOff val="2356783"/>
                <a:satOff val="-11270"/>
                <a:lumOff val="12353"/>
                <a:alphaOff val="0"/>
                <a:satMod val="110000"/>
                <a:lumMod val="100000"/>
                <a:shade val="100000"/>
              </a:schemeClr>
            </a:gs>
            <a:gs pos="100000">
              <a:schemeClr val="accent5">
                <a:hueOff val="2356783"/>
                <a:satOff val="-11270"/>
                <a:lumOff val="12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7018BB1-F81A-415D-9DB2-CE4D1A97C241}">
      <dsp:nvSpPr>
        <dsp:cNvPr id="0" name=""/>
        <dsp:cNvSpPr/>
      </dsp:nvSpPr>
      <dsp:spPr>
        <a:xfrm>
          <a:off x="8372654" y="519573"/>
          <a:ext cx="3271104" cy="2867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kern="1200"/>
            <a:t>Different farming practices have been developed to address these challenges.</a:t>
          </a:r>
        </a:p>
      </dsp:txBody>
      <dsp:txXfrm>
        <a:off x="8372654" y="519573"/>
        <a:ext cx="3271104" cy="2867314"/>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Nourishing the Planet in the 21st Century - High School</a:t>
            </a: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A3F9FE9-0F94-4825-9A25-679A74EC29A2}" type="datetimeFigureOut">
              <a:rPr lang="en-US" smtClean="0"/>
              <a:t>2/21/19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a:t>Nutrients for Life Foundation</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6DEC7DD-8431-496D-9D10-17CA09FCC204}" type="slidenum">
              <a:rPr lang="en-US" smtClean="0"/>
              <a:t>‹#›</a:t>
            </a:fld>
            <a:endParaRPr lang="en-US"/>
          </a:p>
        </p:txBody>
      </p:sp>
    </p:spTree>
    <p:extLst>
      <p:ext uri="{BB962C8B-B14F-4D97-AF65-F5344CB8AC3E}">
        <p14:creationId xmlns:p14="http://schemas.microsoft.com/office/powerpoint/2010/main" val="295177472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Nourishing the Planet in the 21st Century - High School</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F98B6B5-38F0-4699-AC20-5BB363FF1535}" type="datetimeFigureOut">
              <a:rPr lang="en-US" smtClean="0"/>
              <a:t>2/21/19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Nutrients for Life Foundation</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BDF7FA7-2965-449D-82F5-AD431661906D}" type="slidenum">
              <a:rPr lang="en-US" smtClean="0"/>
              <a:t>‹#›</a:t>
            </a:fld>
            <a:endParaRPr lang="en-US"/>
          </a:p>
        </p:txBody>
      </p:sp>
    </p:spTree>
    <p:extLst>
      <p:ext uri="{BB962C8B-B14F-4D97-AF65-F5344CB8AC3E}">
        <p14:creationId xmlns:p14="http://schemas.microsoft.com/office/powerpoint/2010/main" val="10963328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nutrientsforlife.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Lesson 3: Plant-Soil Interaction</a:t>
            </a:r>
          </a:p>
          <a:p>
            <a:r>
              <a:rPr lang="en-US" b="1" dirty="0"/>
              <a:t>Nourishing the Planet in the 21</a:t>
            </a:r>
            <a:r>
              <a:rPr lang="en-US" b="1" baseline="30000" dirty="0"/>
              <a:t>st</a:t>
            </a:r>
            <a:r>
              <a:rPr lang="en-US" b="1" dirty="0"/>
              <a:t> Century</a:t>
            </a:r>
          </a:p>
          <a:p>
            <a:r>
              <a:rPr lang="en-US" dirty="0"/>
              <a:t>Download your free copy of the curriculum: https://www.nutrientsforlife.org/for-teachers</a:t>
            </a:r>
          </a:p>
          <a:p>
            <a:endParaRPr lang="en-US" dirty="0"/>
          </a:p>
          <a:p>
            <a:r>
              <a:rPr lang="en-US" b="1" dirty="0"/>
              <a:t>Topics Covered and Major Concept</a:t>
            </a:r>
          </a:p>
          <a:p>
            <a:pPr defTabSz="931774">
              <a:defRPr/>
            </a:pPr>
            <a:r>
              <a:rPr lang="en-US" b="1" dirty="0"/>
              <a:t>LESSON 3, PLANT-SOIL INTERACTIONS </a:t>
            </a:r>
            <a:r>
              <a:rPr lang="en-US" dirty="0"/>
              <a:t>- Students then turn their attention to plant anatomy. They explore the role of the root system as well as that of the xylem and phloem tissues. They conduct a hands-on activity that shows how nutrients move by diffusion.</a:t>
            </a:r>
          </a:p>
          <a:p>
            <a:r>
              <a:rPr lang="en-US" dirty="0"/>
              <a:t>Plants extract nutrients from the soil. Nutrients enter the root system largely by diffusion. Water and food transport use the xylem and phloem tissues respectively.</a:t>
            </a:r>
          </a:p>
          <a:p>
            <a:endParaRPr lang="en-US" b="1" dirty="0"/>
          </a:p>
          <a:p>
            <a:r>
              <a:rPr lang="en-US" b="1" dirty="0"/>
              <a:t>Page 90-114</a:t>
            </a:r>
          </a:p>
          <a:p>
            <a:endParaRPr lang="en-US" b="1" dirty="0"/>
          </a:p>
          <a:p>
            <a:r>
              <a:rPr lang="en-US" b="1" dirty="0"/>
              <a:t>TEACHER BACKGROUND</a:t>
            </a:r>
            <a:endParaRPr lang="en-US" dirty="0"/>
          </a:p>
          <a:p>
            <a:endParaRPr lang="en-US" dirty="0"/>
          </a:p>
          <a:p>
            <a:r>
              <a:rPr lang="en-US" b="1" u="sng" dirty="0"/>
              <a:t>Alignment</a:t>
            </a:r>
            <a:r>
              <a:rPr lang="en-US" b="1" u="sng" baseline="0" dirty="0"/>
              <a:t> with Next Generation Science Standards</a:t>
            </a:r>
          </a:p>
          <a:p>
            <a:endParaRPr lang="en-US" baseline="0" dirty="0"/>
          </a:p>
          <a:p>
            <a:r>
              <a:rPr lang="en-US" b="1" baseline="0" dirty="0"/>
              <a:t>Science Practices in Lesson 3</a:t>
            </a:r>
          </a:p>
          <a:p>
            <a:pPr marL="171450" indent="-171450">
              <a:buFont typeface="Arial" panose="020B0604020202020204" pitchFamily="34" charset="0"/>
              <a:buChar char="•"/>
            </a:pPr>
            <a:r>
              <a:rPr lang="en-US" baseline="0" dirty="0"/>
              <a:t>Asking Questions and Defining Problems</a:t>
            </a:r>
          </a:p>
          <a:p>
            <a:pPr marL="171450" indent="-171450">
              <a:buFont typeface="Arial" panose="020B0604020202020204" pitchFamily="34" charset="0"/>
              <a:buChar char="•"/>
            </a:pPr>
            <a:r>
              <a:rPr lang="en-US" baseline="0" dirty="0"/>
              <a:t>Developing and Using Models</a:t>
            </a:r>
          </a:p>
          <a:p>
            <a:pPr marL="171450" indent="-171450">
              <a:buFont typeface="Arial" panose="020B0604020202020204" pitchFamily="34" charset="0"/>
              <a:buChar char="•"/>
            </a:pPr>
            <a:r>
              <a:rPr lang="en-US" baseline="0" dirty="0"/>
              <a:t>Planning and Carrying Out Investigations</a:t>
            </a:r>
          </a:p>
          <a:p>
            <a:pPr marL="171450" indent="-171450">
              <a:buFont typeface="Arial" panose="020B0604020202020204" pitchFamily="34" charset="0"/>
              <a:buChar char="•"/>
            </a:pPr>
            <a:r>
              <a:rPr lang="en-US" baseline="0" dirty="0"/>
              <a:t>Analyzing and Interpreting Data</a:t>
            </a:r>
          </a:p>
          <a:p>
            <a:pPr marL="171450" indent="-171450">
              <a:buFont typeface="Arial" panose="020B0604020202020204" pitchFamily="34" charset="0"/>
              <a:buChar char="•"/>
            </a:pPr>
            <a:r>
              <a:rPr lang="en-US" baseline="0" dirty="0"/>
              <a:t>Using Mathematics and Computational Thinking</a:t>
            </a:r>
          </a:p>
          <a:p>
            <a:pPr marL="171450" indent="-171450">
              <a:buFont typeface="Arial" panose="020B0604020202020204" pitchFamily="34" charset="0"/>
              <a:buChar char="•"/>
            </a:pPr>
            <a:r>
              <a:rPr lang="en-US" baseline="0" dirty="0"/>
              <a:t>Constructing Explanations and Designing Solutions</a:t>
            </a:r>
          </a:p>
          <a:p>
            <a:pPr marL="171450" indent="-171450">
              <a:buFont typeface="Arial" panose="020B0604020202020204" pitchFamily="34" charset="0"/>
              <a:buChar char="•"/>
            </a:pPr>
            <a:r>
              <a:rPr lang="en-US" baseline="0" dirty="0"/>
              <a:t>Engaging in Argument from Evidence</a:t>
            </a:r>
          </a:p>
          <a:p>
            <a:pPr marL="171450" indent="-171450">
              <a:buFont typeface="Arial" panose="020B0604020202020204" pitchFamily="34" charset="0"/>
              <a:buChar char="•"/>
            </a:pPr>
            <a:r>
              <a:rPr lang="en-US" baseline="0" dirty="0"/>
              <a:t>Obtaining, Evaluating, and Communicating Information</a:t>
            </a:r>
          </a:p>
          <a:p>
            <a:endParaRPr lang="en-US" baseline="0" dirty="0"/>
          </a:p>
          <a:p>
            <a:r>
              <a:rPr lang="en-US" b="1" baseline="0" dirty="0"/>
              <a:t>Selected Disciplinary Cored Ideas in Lesson 3</a:t>
            </a:r>
          </a:p>
          <a:p>
            <a:r>
              <a:rPr lang="en-US" b="1" dirty="0"/>
              <a:t>PS1.A: Structure and Properties of Matter: </a:t>
            </a:r>
            <a:r>
              <a:rPr lang="en-US" dirty="0"/>
              <a:t>The periodic table orders elements horizontally by the number of protons in the atom’s nucleus and places those with similar chemical properties in columns.</a:t>
            </a:r>
          </a:p>
          <a:p>
            <a:r>
              <a:rPr lang="en-US" b="1" dirty="0"/>
              <a:t>LS1.A: Structure and Function: </a:t>
            </a:r>
            <a:r>
              <a:rPr lang="en-US" dirty="0"/>
              <a:t>Systems of specialized cells within organisms help them perform the essential functions of life.</a:t>
            </a:r>
          </a:p>
          <a:p>
            <a:r>
              <a:rPr lang="en-US" b="1" dirty="0"/>
              <a:t>LS1.C: </a:t>
            </a:r>
            <a:r>
              <a:rPr lang="en-US" b="1" baseline="0" dirty="0"/>
              <a:t>Organization for Matter and Energy Flow in Organisms</a:t>
            </a:r>
            <a:r>
              <a:rPr lang="en-US" b="1" dirty="0"/>
              <a:t>: </a:t>
            </a:r>
            <a:r>
              <a:rPr lang="en-US" dirty="0"/>
              <a:t>The process of photosynthesis converts light energy to stored chemical energy by converting carbon dioxide plus water into sugars plus released oxygen.</a:t>
            </a:r>
          </a:p>
          <a:p>
            <a:r>
              <a:rPr lang="en-US" b="1" dirty="0"/>
              <a:t>LS1.C: </a:t>
            </a:r>
            <a:r>
              <a:rPr lang="en-US" b="1" baseline="0" dirty="0"/>
              <a:t>Organization for Matter and Energy Flow in Organisms</a:t>
            </a:r>
            <a:r>
              <a:rPr lang="en-US" b="1" dirty="0"/>
              <a:t>: </a:t>
            </a:r>
            <a:r>
              <a:rPr lang="en-US" dirty="0"/>
              <a:t>The sugar molecules thus formed contain carbon, hydrogen, and oxygen; their hydrocarbon backbones are used to make amino acids and other carbon-based molecules that can be assembled into larger molecules (such as proteins or DNA) used, for example, to form new cells.</a:t>
            </a:r>
          </a:p>
          <a:p>
            <a:r>
              <a:rPr lang="en-US" b="1" dirty="0"/>
              <a:t>LS1.C: Organization for Matter and Energy Flow in Organisms: </a:t>
            </a:r>
            <a:r>
              <a:rPr lang="en-US" dirty="0"/>
              <a:t>As matter and energy flow through different organizational levels of living systems, chemical elements are recombined in different ways to form different products.</a:t>
            </a:r>
          </a:p>
          <a:p>
            <a:r>
              <a:rPr lang="en-US" b="1" dirty="0"/>
              <a:t>LS2.B: Cycles of Mater and Energy Transfer in Ecosystems: </a:t>
            </a:r>
            <a:r>
              <a:rPr lang="en-US" dirty="0"/>
              <a:t>Photosynthesis and cellular respiration are important components of the carbon cycle, in which carbon is exchanged among the biosphere, atmosphere, oceans, and geosphere through chemical, physical, geological, and biological processes.</a:t>
            </a:r>
            <a:endParaRPr lang="en-US" b="0" baseline="0" dirty="0"/>
          </a:p>
          <a:p>
            <a:r>
              <a:rPr lang="en-US" b="1" dirty="0"/>
              <a:t>LS2.B: </a:t>
            </a:r>
            <a:r>
              <a:rPr lang="en-US" b="1" baseline="0" dirty="0"/>
              <a:t>Cycles of Matter and Energy Transfer in Ecosystems</a:t>
            </a:r>
            <a:r>
              <a:rPr lang="en-US" b="1" dirty="0"/>
              <a:t>: </a:t>
            </a:r>
            <a:r>
              <a:rPr lang="en-US" dirty="0"/>
              <a:t>The chemical elements that make up the molecules of organisms pass through food webs and into and out of the atmosphere and soil, and recombine in different ways.</a:t>
            </a:r>
          </a:p>
          <a:p>
            <a:r>
              <a:rPr lang="en-US" b="1" dirty="0"/>
              <a:t>LS2.C: </a:t>
            </a:r>
            <a:r>
              <a:rPr lang="en-US" b="1" baseline="0" dirty="0"/>
              <a:t>Ecosystem Dynamics, Functioning, and Resilience</a:t>
            </a:r>
            <a:r>
              <a:rPr lang="en-US" b="1" dirty="0"/>
              <a:t>: </a:t>
            </a:r>
            <a:r>
              <a:rPr lang="en-US" dirty="0"/>
              <a:t>Moreover, anthropogenic changes (induced by human activity) in the environment— including habitat destruction, pollution,</a:t>
            </a:r>
          </a:p>
          <a:p>
            <a:r>
              <a:rPr lang="en-US" dirty="0"/>
              <a:t>introduction of invasive species, overpopulation, and climate change—can disrupt an ecosystem and threaten the survival of some species.</a:t>
            </a:r>
          </a:p>
          <a:p>
            <a:r>
              <a:rPr lang="en-US" b="1" dirty="0"/>
              <a:t>ESS3.C: Human Impacts on Earth Systems: </a:t>
            </a:r>
            <a:r>
              <a:rPr lang="en-US" dirty="0"/>
              <a:t>The sustainability of human societies and the biodiversity that supports them require responsible management of natural resources.</a:t>
            </a:r>
          </a:p>
          <a:p>
            <a:r>
              <a:rPr lang="en-US" b="1" dirty="0"/>
              <a:t>ETS1.A: Defining and Delimiting Engineering Problems: </a:t>
            </a:r>
            <a:r>
              <a:rPr lang="en-US" dirty="0"/>
              <a:t>Humanity faces major global challenges today, such as the need for supplies of clean water and food or for energy sources that minimize pollution, which can be addressed through engineering. These global challenges also may have manifestations in local communities.</a:t>
            </a:r>
          </a:p>
          <a:p>
            <a:r>
              <a:rPr lang="en-US" b="1" dirty="0"/>
              <a:t>ETS1.B: Developing Possible Solutions:</a:t>
            </a:r>
            <a:r>
              <a:rPr lang="en-US" dirty="0"/>
              <a:t> When evaluating solutions it is important to take into account a range of constraints, including cost, safety, reliability, and aesthetics and to consider social, cultural, and environmental impacts.</a:t>
            </a:r>
          </a:p>
          <a:p>
            <a:endParaRPr lang="en-US" dirty="0"/>
          </a:p>
          <a:p>
            <a:r>
              <a:rPr lang="en-US" b="1" dirty="0"/>
              <a:t>Crosscutting Concepts in Lesson 3</a:t>
            </a:r>
          </a:p>
          <a:p>
            <a:pPr marL="171450" indent="-171450">
              <a:buFont typeface="Arial" panose="020B0604020202020204" pitchFamily="34" charset="0"/>
              <a:buChar char="•"/>
            </a:pPr>
            <a:r>
              <a:rPr lang="en-US" dirty="0"/>
              <a:t>Patterns</a:t>
            </a:r>
          </a:p>
          <a:p>
            <a:pPr marL="171450" indent="-171450">
              <a:buFont typeface="Arial" panose="020B0604020202020204" pitchFamily="34" charset="0"/>
              <a:buChar char="•"/>
            </a:pPr>
            <a:r>
              <a:rPr lang="en-US" dirty="0"/>
              <a:t>Cause &amp; Effect</a:t>
            </a:r>
          </a:p>
          <a:p>
            <a:pPr marL="171450" indent="-171450">
              <a:buFont typeface="Arial" panose="020B0604020202020204" pitchFamily="34" charset="0"/>
              <a:buChar char="•"/>
            </a:pPr>
            <a:r>
              <a:rPr lang="en-US" dirty="0"/>
              <a:t>Systems and System Models</a:t>
            </a:r>
          </a:p>
          <a:p>
            <a:pPr marL="171450" indent="-171450">
              <a:buFont typeface="Arial" panose="020B0604020202020204" pitchFamily="34" charset="0"/>
              <a:buChar char="•"/>
            </a:pPr>
            <a:r>
              <a:rPr lang="en-US" dirty="0"/>
              <a:t>Structure and Function</a:t>
            </a:r>
          </a:p>
          <a:p>
            <a:endParaRPr lang="en-US" dirty="0"/>
          </a:p>
          <a:p>
            <a:r>
              <a:rPr lang="en-US" b="1" u="sng" dirty="0"/>
              <a:t>Common Core Standards in Lesson 3</a:t>
            </a:r>
          </a:p>
          <a:p>
            <a:r>
              <a:rPr lang="en-US" dirty="0"/>
              <a:t>English Language Arts/Literacy</a:t>
            </a:r>
          </a:p>
          <a:p>
            <a:r>
              <a:rPr lang="en-US" dirty="0"/>
              <a:t>Anchor Standards</a:t>
            </a:r>
          </a:p>
          <a:p>
            <a:r>
              <a:rPr lang="en-US" dirty="0"/>
              <a:t>CCSS.ELA-LITERACy.CCRA.R.1</a:t>
            </a:r>
          </a:p>
          <a:p>
            <a:pPr defTabSz="931774">
              <a:defRPr/>
            </a:pPr>
            <a:r>
              <a:rPr lang="en-US" dirty="0"/>
              <a:t>CCSS.ELA-LITERACy.CCRA.R.2</a:t>
            </a:r>
          </a:p>
          <a:p>
            <a:r>
              <a:rPr lang="en-US" dirty="0"/>
              <a:t>CCSS.ELA-LITERACy.CCRA.R.7</a:t>
            </a:r>
          </a:p>
          <a:p>
            <a:r>
              <a:rPr lang="en-US" dirty="0"/>
              <a:t>CCSS.ELA-LITERACy.CCRA.R.10</a:t>
            </a:r>
          </a:p>
          <a:p>
            <a:r>
              <a:rPr lang="en-US" dirty="0"/>
              <a:t>CCSS.ELA-LITERACy.CCRA.W.1</a:t>
            </a:r>
          </a:p>
          <a:p>
            <a:r>
              <a:rPr lang="en-US" dirty="0"/>
              <a:t>CCSS.ELA-LITERACy.CCRA.W.4</a:t>
            </a:r>
          </a:p>
          <a:p>
            <a:r>
              <a:rPr lang="en-US" dirty="0"/>
              <a:t>CSS.ELA-LITERACy.CCRA.W.9</a:t>
            </a:r>
          </a:p>
          <a:p>
            <a:r>
              <a:rPr lang="en-US" dirty="0"/>
              <a:t>CCSS.ELA-LITERACy.CCRA.SL.1</a:t>
            </a:r>
          </a:p>
          <a:p>
            <a:r>
              <a:rPr lang="en-US" dirty="0"/>
              <a:t>CCSS.ELA-LITERACy.CCRA.SL.2</a:t>
            </a:r>
          </a:p>
          <a:p>
            <a:r>
              <a:rPr lang="en-US" dirty="0"/>
              <a:t>CCSS.ELA-LITERACy.CCRA.SL.4</a:t>
            </a:r>
          </a:p>
          <a:p>
            <a:pPr defTabSz="931774">
              <a:defRPr/>
            </a:pPr>
            <a:r>
              <a:rPr lang="en-US" dirty="0"/>
              <a:t>CCSS.ELA-LITERACy.CCRA.L.4</a:t>
            </a:r>
          </a:p>
          <a:p>
            <a:r>
              <a:rPr lang="en-US" dirty="0"/>
              <a:t>CCSS.ELA-LITERACy.CCRA.L.6</a:t>
            </a:r>
          </a:p>
          <a:p>
            <a:endParaRPr lang="en-US" dirty="0"/>
          </a:p>
          <a:p>
            <a:r>
              <a:rPr lang="en-US" dirty="0"/>
              <a:t>Math Standards</a:t>
            </a:r>
          </a:p>
          <a:p>
            <a:r>
              <a:rPr lang="en-US" dirty="0"/>
              <a:t>Standards for Mathematical Practice</a:t>
            </a:r>
          </a:p>
          <a:p>
            <a:r>
              <a:rPr lang="en-US" dirty="0"/>
              <a:t>CCSS.mATH.PRACTICE.mP2</a:t>
            </a:r>
          </a:p>
          <a:p>
            <a:endParaRPr lang="en-US" dirty="0"/>
          </a:p>
          <a:p>
            <a:r>
              <a:rPr lang="en-US" dirty="0"/>
              <a:t>The Nutrients for Life Foundation provides a search tool on their website, </a:t>
            </a:r>
            <a:r>
              <a:rPr lang="en-US" b="1" dirty="0">
                <a:hlinkClick r:id="rId3"/>
              </a:rPr>
              <a:t>http://nutrientsforlife.org,</a:t>
            </a:r>
            <a:r>
              <a:rPr lang="en-US" b="1" dirty="0"/>
              <a:t> </a:t>
            </a:r>
            <a:r>
              <a:rPr lang="en-US" dirty="0"/>
              <a:t>allowing teachers to select their state and find soil science lessons that correlate with their state’s science standards.  The search tool can align this curriculum with science standards for all 50 states, </a:t>
            </a:r>
            <a:r>
              <a:rPr lang="en-US" i="1" dirty="0"/>
              <a:t>National Sciences Education Standards, Common Core State Standards, </a:t>
            </a:r>
            <a:r>
              <a:rPr lang="en-US" dirty="0"/>
              <a:t>and </a:t>
            </a:r>
            <a:r>
              <a:rPr lang="en-US" i="1" dirty="0"/>
              <a:t>Next Generation Science Standards.</a:t>
            </a:r>
            <a:endParaRPr lang="en-US" dirty="0"/>
          </a:p>
          <a:p>
            <a:endParaRPr lang="en-US" dirty="0"/>
          </a:p>
          <a:p>
            <a:r>
              <a:rPr lang="en-US" b="1" dirty="0"/>
              <a:t>Explain</a:t>
            </a:r>
          </a:p>
          <a:p>
            <a:r>
              <a:rPr lang="en-US" dirty="0"/>
              <a:t>The </a:t>
            </a:r>
            <a:r>
              <a:rPr lang="en-US" i="1" dirty="0"/>
              <a:t>Explain </a:t>
            </a:r>
            <a:r>
              <a:rPr lang="en-US" dirty="0"/>
              <a:t>lesson </a:t>
            </a:r>
            <a:r>
              <a:rPr lang="en-US" b="1" dirty="0"/>
              <a:t>(LESSON 3, PLANT-SOIL INTERACTIONS AND LESSON 5, FERTILIZERS AND THE ENVIRONMENT)</a:t>
            </a:r>
            <a:r>
              <a:rPr lang="en-US" dirty="0"/>
              <a:t> provides opportunities for students to connect their previous experiences with current learning and to make conceptual sense of the main ideas of the module. This phase also allows for the introduction of formal language, scientific terms, and content information that might make students’ previous experiences easier to describe. The </a:t>
            </a:r>
            <a:r>
              <a:rPr lang="en-US" i="1" dirty="0"/>
              <a:t>Explain </a:t>
            </a:r>
            <a:r>
              <a:rPr lang="en-US" dirty="0"/>
              <a:t>lesson encourages students to explain concepts and ideas (in their own words) about how plants obtain nutrients and how fertilizers affect the environment;</a:t>
            </a:r>
            <a:r>
              <a:rPr lang="en-US" baseline="0" dirty="0"/>
              <a:t> </a:t>
            </a:r>
            <a:r>
              <a:rPr lang="en-US" dirty="0"/>
              <a:t>listen to and compare the explanations of others with their own; become involved in student-to-student discourse in which they explain their thinking to others and debate their ideas; revise their ideas; record their ideas and current understanding; use labels, terminology, and formal language; and compare their current thinking with what they previously thought.</a:t>
            </a:r>
          </a:p>
        </p:txBody>
      </p:sp>
      <p:sp>
        <p:nvSpPr>
          <p:cNvPr id="4" name="Slide Number Placeholder 3"/>
          <p:cNvSpPr>
            <a:spLocks noGrp="1"/>
          </p:cNvSpPr>
          <p:nvPr>
            <p:ph type="sldNum" sz="quarter" idx="10"/>
          </p:nvPr>
        </p:nvSpPr>
        <p:spPr/>
        <p:txBody>
          <a:bodyPr/>
          <a:lstStyle/>
          <a:p>
            <a:fld id="{EBDF7FA7-2965-449D-82F5-AD431661906D}" type="slidenum">
              <a:rPr lang="en-US" smtClean="0"/>
              <a:t>1</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698100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ACTIVITY</a:t>
            </a:r>
            <a:r>
              <a:rPr lang="en-US" b="1" baseline="0" dirty="0"/>
              <a:t> 1: FROM SOIL TO ROOTS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Page</a:t>
            </a:r>
            <a:r>
              <a:rPr lang="en-US" baseline="0" dirty="0"/>
              <a:t> 105</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Explain that students will now investigate the process by which water enters the root hairs. Keep the class in their teams. Pass out to each team one copy of the </a:t>
            </a:r>
            <a:r>
              <a:rPr lang="en-US" i="1" baseline="0" dirty="0"/>
              <a:t>Master 3.2, moving water and nutrients into roots.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dirty="0"/>
              <a:t>Ask students to read over the procedure on the following slide. Explain that the cup represents the root hair, the larger container represents the water in the soil, and the food coloring represents the nutrients dissolved in the water.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After students have completed their investigations, reconvene the class and ask volunteers to explain what happened when the holes were poked through the cup.</a:t>
            </a:r>
            <a:r>
              <a:rPr lang="en-US" sz="1800" dirty="0"/>
              <a:t> </a:t>
            </a:r>
          </a:p>
        </p:txBody>
      </p:sp>
      <p:sp>
        <p:nvSpPr>
          <p:cNvPr id="4" name="Slide Number Placeholder 3"/>
          <p:cNvSpPr>
            <a:spLocks noGrp="1"/>
          </p:cNvSpPr>
          <p:nvPr>
            <p:ph type="sldNum" sz="quarter" idx="10"/>
          </p:nvPr>
        </p:nvSpPr>
        <p:spPr/>
        <p:txBody>
          <a:bodyPr/>
          <a:lstStyle/>
          <a:p>
            <a:fld id="{EBDF7FA7-2965-449D-82F5-AD431661906D}" type="slidenum">
              <a:rPr lang="en-US" smtClean="0"/>
              <a:t>10</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184132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ACTIVITY</a:t>
            </a:r>
            <a:r>
              <a:rPr lang="en-US" b="1" baseline="0" dirty="0"/>
              <a:t> 1: FROM SOIL TO ROOTS</a:t>
            </a:r>
          </a:p>
          <a:p>
            <a:endParaRPr lang="en-US" b="0" dirty="0"/>
          </a:p>
        </p:txBody>
      </p:sp>
      <p:sp>
        <p:nvSpPr>
          <p:cNvPr id="4" name="Slide Number Placeholder 3"/>
          <p:cNvSpPr>
            <a:spLocks noGrp="1"/>
          </p:cNvSpPr>
          <p:nvPr>
            <p:ph type="sldNum" sz="quarter" idx="10"/>
          </p:nvPr>
        </p:nvSpPr>
        <p:spPr/>
        <p:txBody>
          <a:bodyPr/>
          <a:lstStyle/>
          <a:p>
            <a:fld id="{EBDF7FA7-2965-449D-82F5-AD431661906D}" type="slidenum">
              <a:rPr lang="en-US" smtClean="0"/>
              <a:t>11</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641519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ACTIVITY</a:t>
            </a:r>
            <a:r>
              <a:rPr lang="en-US" b="1" baseline="0" dirty="0"/>
              <a:t> 1: FROM SOIL TO ROOTS</a:t>
            </a:r>
          </a:p>
          <a:p>
            <a:endParaRPr lang="en-US" dirty="0"/>
          </a:p>
          <a:p>
            <a:r>
              <a:rPr lang="en-US" dirty="0"/>
              <a:t>Why did the colored water enter the cup?</a:t>
            </a:r>
          </a:p>
          <a:p>
            <a:pPr marL="171450" indent="-171450">
              <a:buFont typeface="Arial" panose="020B0604020202020204" pitchFamily="34" charset="0"/>
              <a:buChar char="•"/>
            </a:pPr>
            <a:r>
              <a:rPr lang="en-US" dirty="0"/>
              <a:t>Students</a:t>
            </a:r>
            <a:r>
              <a:rPr lang="en-US" baseline="0" dirty="0"/>
              <a:t> responses will vary. Guide the discussion to bring out the fact that although the concentration of water was the same on both sides of the cup, the concentration of the food coloring was higher outside the cup compared with the inside of the cup. </a:t>
            </a:r>
          </a:p>
          <a:p>
            <a:endParaRPr lang="en-US" dirty="0"/>
          </a:p>
          <a:p>
            <a:r>
              <a:rPr lang="en-US" dirty="0"/>
              <a:t>What is the process where a substance moves from an area of higher concentration to an area of lower concentration?</a:t>
            </a:r>
          </a:p>
          <a:p>
            <a:pPr marL="171450" indent="-171450">
              <a:buFont typeface="Arial" panose="020B0604020202020204" pitchFamily="34" charset="0"/>
              <a:buChar char="•"/>
            </a:pPr>
            <a:r>
              <a:rPr lang="en-US" dirty="0"/>
              <a:t>The process of diffusion was summarized in Step</a:t>
            </a:r>
            <a:r>
              <a:rPr lang="en-US" baseline="0" dirty="0"/>
              <a:t> 2 (slide 7). Students should recall that diffusion involves a net movement of a substance from an area of higher concentration to one of lower concentration. </a:t>
            </a:r>
          </a:p>
          <a:p>
            <a:pPr marL="0" indent="0">
              <a:buFont typeface="Arial" panose="020B0604020202020204" pitchFamily="34" charset="0"/>
              <a:buNone/>
            </a:pPr>
            <a:endParaRPr lang="en-US" dirty="0"/>
          </a:p>
          <a:p>
            <a:r>
              <a:rPr lang="en-US" dirty="0"/>
              <a:t>Where does the energy come from to drive this process?</a:t>
            </a:r>
          </a:p>
          <a:p>
            <a:pPr marL="171450" indent="-171450">
              <a:buFont typeface="Arial" panose="020B0604020202020204" pitchFamily="34" charset="0"/>
              <a:buChar char="•"/>
            </a:pPr>
            <a:r>
              <a:rPr lang="en-US" dirty="0"/>
              <a:t>Students</a:t>
            </a:r>
            <a:r>
              <a:rPr lang="en-US" baseline="0" dirty="0"/>
              <a:t> should recall from the discussion in Step 2 (slide 7) that the kinetic energy of the molecules in solution drives the process. </a:t>
            </a:r>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12</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695543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ACTIVITY</a:t>
            </a:r>
            <a:r>
              <a:rPr lang="en-US" b="1" baseline="0" dirty="0"/>
              <a:t> 1: FROM SOIL TO ROOTS</a:t>
            </a:r>
          </a:p>
          <a:p>
            <a:endParaRPr lang="en-US" dirty="0"/>
          </a:p>
          <a:p>
            <a:r>
              <a:rPr lang="en-US" dirty="0"/>
              <a:t>Experiment 1:</a:t>
            </a:r>
            <a:r>
              <a:rPr lang="en-US" baseline="0" dirty="0"/>
              <a:t> </a:t>
            </a:r>
            <a:r>
              <a:rPr lang="en-US" i="1" baseline="0" dirty="0"/>
              <a:t>Master 3:3 Experiments with Roots (page 106)</a:t>
            </a:r>
          </a:p>
          <a:p>
            <a:endParaRPr lang="en-US" baseline="0" dirty="0"/>
          </a:p>
          <a:p>
            <a:pPr marL="171450" indent="-171450">
              <a:buFont typeface="Arial" panose="020B0604020202020204" pitchFamily="34" charset="0"/>
              <a:buChar char="•"/>
            </a:pPr>
            <a:r>
              <a:rPr lang="en-US" dirty="0"/>
              <a:t>Ask the students,</a:t>
            </a:r>
            <a:r>
              <a:rPr lang="en-US" baseline="0" dirty="0"/>
              <a:t> “W</a:t>
            </a:r>
            <a:r>
              <a:rPr lang="en-US" dirty="0"/>
              <a:t>hat this data tells them about how nutrients move from the soil into the roots?” </a:t>
            </a:r>
          </a:p>
          <a:p>
            <a:pPr marL="628650" lvl="1" indent="-171450">
              <a:buFont typeface="Arial" panose="020B0604020202020204" pitchFamily="34" charset="0"/>
              <a:buChar char="•"/>
            </a:pPr>
            <a:r>
              <a:rPr lang="en-US" dirty="0"/>
              <a:t>Since the concentrations of some essential elements move from an area of low concentration to one of higher concentration, this suggests that energy was required for the movement and the process involved was active transport.</a:t>
            </a:r>
          </a:p>
          <a:p>
            <a:pPr marL="171450" lvl="0" indent="-171450">
              <a:buFont typeface="Arial" panose="020B0604020202020204" pitchFamily="34" charset="0"/>
              <a:buChar char="•"/>
            </a:pPr>
            <a:r>
              <a:rPr lang="en-US" dirty="0"/>
              <a:t>What</a:t>
            </a:r>
            <a:r>
              <a:rPr lang="en-US" baseline="0" dirty="0"/>
              <a:t> process can move a substance against its concentration gradient?</a:t>
            </a:r>
          </a:p>
          <a:p>
            <a:pPr marL="628650" lvl="1" indent="-171450">
              <a:buFont typeface="Arial" panose="020B0604020202020204" pitchFamily="34" charset="0"/>
              <a:buChar char="•"/>
            </a:pPr>
            <a:r>
              <a:rPr lang="en-US" baseline="0" dirty="0"/>
              <a:t>Active transport </a:t>
            </a:r>
            <a:endParaRPr lang="en-US" dirty="0"/>
          </a:p>
          <a:p>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13</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749939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ACTIVITY</a:t>
            </a:r>
            <a:r>
              <a:rPr lang="en-US" b="1" baseline="0" dirty="0"/>
              <a:t> 1: FROM SOIL TO ROOTS</a:t>
            </a:r>
          </a:p>
          <a:p>
            <a:endParaRPr lang="en-US" dirty="0"/>
          </a:p>
          <a:p>
            <a:r>
              <a:rPr lang="en-US" dirty="0"/>
              <a:t>Experiment 2:</a:t>
            </a:r>
            <a:r>
              <a:rPr lang="en-US" baseline="0" dirty="0"/>
              <a:t> </a:t>
            </a:r>
            <a:r>
              <a:rPr lang="en-US" i="1" baseline="0" dirty="0"/>
              <a:t>Master 3:3 Experiments with Roots (page 106)</a:t>
            </a:r>
          </a:p>
          <a:p>
            <a:endParaRPr lang="en-US" i="1" baseline="0" dirty="0"/>
          </a:p>
          <a:p>
            <a:pPr marL="171450" indent="-171450">
              <a:buFont typeface="Arial" panose="020B0604020202020204" pitchFamily="34" charset="0"/>
              <a:buChar char="•"/>
            </a:pPr>
            <a:r>
              <a:rPr lang="en-US" i="0" baseline="0" dirty="0"/>
              <a:t>Read the second experiment and discuss its meaning. </a:t>
            </a:r>
          </a:p>
          <a:p>
            <a:pPr marL="628650" lvl="1" indent="-171450">
              <a:buFont typeface="Arial" panose="020B0604020202020204" pitchFamily="34" charset="0"/>
              <a:buChar char="•"/>
            </a:pPr>
            <a:r>
              <a:rPr lang="en-US" dirty="0"/>
              <a:t>Students should recognize that since the chemical halts ATP synthesis there would not be energy available to support active transport.</a:t>
            </a:r>
          </a:p>
          <a:p>
            <a:pPr marL="628650" lvl="1" indent="-171450">
              <a:buFont typeface="Arial" panose="020B0604020202020204" pitchFamily="34" charset="0"/>
              <a:buChar char="•"/>
            </a:pPr>
            <a:r>
              <a:rPr lang="en-US" dirty="0"/>
              <a:t>Without active transport, those essential elements that depend on active transport to reach high concentrations will exhibit much lower concentrations in the root hairs as compared with the first experiment. </a:t>
            </a:r>
          </a:p>
          <a:p>
            <a:pPr marL="628650" lvl="1" indent="-171450">
              <a:buFont typeface="Arial" panose="020B0604020202020204" pitchFamily="34" charset="0"/>
              <a:buChar char="•"/>
            </a:pPr>
            <a:r>
              <a:rPr lang="en-US" dirty="0"/>
              <a:t>Other essential elements that are transported by diffusion will be expected to have their concentrations unchanged.</a:t>
            </a:r>
          </a:p>
          <a:p>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14</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396936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ACTIVITY</a:t>
            </a:r>
            <a:r>
              <a:rPr lang="en-US" b="1" baseline="0" dirty="0"/>
              <a:t> 1: FROM SOIL TO ROOTS</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dirty="0"/>
              <a:t>Conclude the activity.</a:t>
            </a:r>
          </a:p>
          <a:p>
            <a:pPr marL="631908" lvl="1" indent="-174708" defTabSz="931774">
              <a:buFont typeface="Arial" panose="020B0604020202020204" pitchFamily="34" charset="0"/>
              <a:buChar char="•"/>
              <a:defRPr/>
            </a:pPr>
            <a:r>
              <a:rPr lang="en-US" dirty="0"/>
              <a:t>Once again. as before, ask students to indicate by a show of hands whether they agree or disagree with each statement. </a:t>
            </a:r>
          </a:p>
          <a:p>
            <a:pPr marL="174708" indent="-174708">
              <a:buFont typeface="Arial" panose="020B0604020202020204" pitchFamily="34" charset="0"/>
              <a:buChar char="•"/>
            </a:pPr>
            <a:r>
              <a:rPr lang="en-US" dirty="0"/>
              <a:t>Ask volunteers to explain why they changed their minds about their answers. </a:t>
            </a:r>
            <a:r>
              <a:rPr lang="en-US" b="1" dirty="0"/>
              <a:t> </a:t>
            </a:r>
            <a:r>
              <a:rPr lang="en-US" dirty="0"/>
              <a:t>Students should be able to respond to the statements about roots as follows: </a:t>
            </a:r>
          </a:p>
          <a:p>
            <a:pPr lvl="0"/>
            <a:endParaRPr lang="en-US" dirty="0"/>
          </a:p>
          <a:p>
            <a:pPr lvl="0"/>
            <a:r>
              <a:rPr lang="en-US" dirty="0"/>
              <a:t>Answers to </a:t>
            </a:r>
            <a:r>
              <a:rPr lang="en-US" i="1" dirty="0"/>
              <a:t>Master 3.1, What Do You Know about Roots? (page</a:t>
            </a:r>
            <a:r>
              <a:rPr lang="en-US" i="1" baseline="0" dirty="0"/>
              <a:t> 104)</a:t>
            </a:r>
            <a:endParaRPr lang="en-US" i="1" dirty="0"/>
          </a:p>
          <a:p>
            <a:r>
              <a:rPr lang="en-US" i="1" dirty="0"/>
              <a:t> </a:t>
            </a:r>
            <a:endParaRPr lang="en-US" dirty="0"/>
          </a:p>
          <a:p>
            <a:pPr lvl="0"/>
            <a:r>
              <a:rPr lang="en-US" b="1" dirty="0"/>
              <a:t>PLANT ROOTS HAVE TINY HAIRS THAT ABSORB WATER. (TRUE)</a:t>
            </a:r>
            <a:endParaRPr lang="en-US" dirty="0"/>
          </a:p>
          <a:p>
            <a:r>
              <a:rPr lang="en-US" b="1" dirty="0"/>
              <a:t> </a:t>
            </a:r>
            <a:endParaRPr lang="en-US" dirty="0"/>
          </a:p>
          <a:p>
            <a:r>
              <a:rPr lang="en-US" dirty="0"/>
              <a:t>Students were able to observe root hairs using the hand lens. A larger root system contacts and absorbs more water than a smaller one.</a:t>
            </a:r>
          </a:p>
          <a:p>
            <a:r>
              <a:rPr lang="en-US" dirty="0"/>
              <a:t> </a:t>
            </a:r>
          </a:p>
          <a:p>
            <a:pPr lvl="0"/>
            <a:r>
              <a:rPr lang="en-US" b="1" dirty="0"/>
              <a:t>PLANTS ROOTS USE ENERGY TO PUMP WATER INTO THE PLANT. (FALSE)</a:t>
            </a:r>
            <a:endParaRPr lang="en-US" dirty="0"/>
          </a:p>
          <a:p>
            <a:r>
              <a:rPr lang="en-US" b="1" dirty="0"/>
              <a:t> </a:t>
            </a:r>
            <a:endParaRPr lang="en-US" dirty="0"/>
          </a:p>
          <a:p>
            <a:r>
              <a:rPr lang="en-US" dirty="0"/>
              <a:t>As shown in the demonstration, water enters the root hairs by the passive process of diffusion. When root hairs contact the water, the water flows from a higher concentration in the soil toward a lower concentration in the root cells.</a:t>
            </a:r>
          </a:p>
          <a:p>
            <a:r>
              <a:rPr lang="en-US" dirty="0"/>
              <a:t> </a:t>
            </a:r>
          </a:p>
          <a:p>
            <a:pPr lvl="0"/>
            <a:r>
              <a:rPr lang="en-US" b="1" dirty="0"/>
              <a:t>NUTRIENTS ENTER ROOT CELLS THROUGH THE PROCESS Of DIFFUSION. (TRUE)</a:t>
            </a:r>
            <a:endParaRPr lang="en-US" dirty="0"/>
          </a:p>
          <a:p>
            <a:r>
              <a:rPr lang="en-US" b="1" dirty="0"/>
              <a:t> </a:t>
            </a:r>
            <a:endParaRPr lang="en-US" dirty="0"/>
          </a:p>
          <a:p>
            <a:r>
              <a:rPr lang="en-US" dirty="0"/>
              <a:t>Water enters the root system by diffusion and takes some dissolved nutrients with it.</a:t>
            </a:r>
          </a:p>
          <a:p>
            <a:r>
              <a:rPr lang="en-US" dirty="0"/>
              <a:t> </a:t>
            </a:r>
          </a:p>
          <a:p>
            <a:pPr lvl="0"/>
            <a:r>
              <a:rPr lang="en-US" b="1" dirty="0"/>
              <a:t>NUTRIENTS ENTER ROOT CELLS THROUGH THE PROCESS Of ACTIVE TRANSPORT. (TRUE)</a:t>
            </a:r>
            <a:endParaRPr lang="en-US" dirty="0"/>
          </a:p>
          <a:p>
            <a:r>
              <a:rPr lang="en-US" b="1" dirty="0"/>
              <a:t> </a:t>
            </a:r>
            <a:endParaRPr lang="en-US" dirty="0"/>
          </a:p>
          <a:p>
            <a:r>
              <a:rPr lang="en-US" dirty="0"/>
              <a:t>As shown by the experiments described in </a:t>
            </a:r>
            <a:r>
              <a:rPr lang="en-US" i="1" dirty="0"/>
              <a:t>Master 3.3, Experiments with Roots</a:t>
            </a:r>
            <a:r>
              <a:rPr lang="en-US" dirty="0"/>
              <a:t>, some nutrients are moved by active transport. Students should recognize that both diffusion and active transport have important roles in moving nutrients into plants from the soil.</a:t>
            </a:r>
          </a:p>
          <a:p>
            <a:r>
              <a:rPr lang="en-US" dirty="0"/>
              <a:t> </a:t>
            </a:r>
          </a:p>
          <a:p>
            <a:pPr lvl="0"/>
            <a:r>
              <a:rPr lang="en-US" b="1" dirty="0"/>
              <a:t>PLANT ROOTS GROW UNTIL THEY FIND WATER. (FALSE)</a:t>
            </a:r>
            <a:endParaRPr lang="en-US" dirty="0"/>
          </a:p>
          <a:p>
            <a:r>
              <a:rPr lang="en-US" b="1" dirty="0"/>
              <a:t> </a:t>
            </a:r>
            <a:endParaRPr lang="en-US" dirty="0"/>
          </a:p>
          <a:p>
            <a:r>
              <a:rPr lang="en-US" dirty="0"/>
              <a:t>Students may believe that roots can sense and grow toward water. This is a misconception. Roots can only grow where water is already present. As the surface of the soil dries out, roots near the surface may die while roots further down are in contact with water and can grow still deeper.</a:t>
            </a:r>
          </a:p>
          <a:p>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15</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879510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2: From Roots to the Plant </a:t>
            </a:r>
            <a:r>
              <a:rPr lang="en-US" dirty="0"/>
              <a:t>(page 96)</a:t>
            </a:r>
          </a:p>
          <a:p>
            <a:endParaRPr lang="en-US" b="0" dirty="0"/>
          </a:p>
          <a:p>
            <a:r>
              <a:rPr lang="en-US" b="1" dirty="0"/>
              <a:t>Celery Demonstration (page 92)</a:t>
            </a:r>
          </a:p>
          <a:p>
            <a:endParaRPr lang="en-US" b="1" dirty="0"/>
          </a:p>
          <a:p>
            <a:r>
              <a:rPr lang="en-US" dirty="0"/>
              <a:t>Use a sharp knife to cut celery stalks into pieces approximately 5 cm (2 inches) long. Make sure that the cut surfaces are flat and will allow the celery to rest upright when placed into the paper cups. Approximately 2–3 hours before class begins, put one piece of celery into a cup containing the food coloring. Wrap the other piece of celery in plastic wrap until needed.</a:t>
            </a:r>
          </a:p>
          <a:p>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16</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58034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Activity 2: From Roots to the Plant </a:t>
            </a:r>
            <a:r>
              <a:rPr lang="en-US" dirty="0"/>
              <a:t>(page 96)</a:t>
            </a:r>
          </a:p>
          <a:p>
            <a:endParaRPr lang="en-US" dirty="0"/>
          </a:p>
          <a:p>
            <a:pPr marL="171450" indent="-171450">
              <a:buFont typeface="Arial" panose="020B0604020202020204" pitchFamily="34" charset="0"/>
              <a:buChar char="•"/>
            </a:pPr>
            <a:r>
              <a:rPr lang="en-US" dirty="0"/>
              <a:t>This activity helps students think about how plants have specialized tissues for moving water and nutrients from the roots to all other parts of the plant. Explain that getting nutrients into the plant roots is an important first step. Ask students, “How does water, and the nutrients it contains, get from the roots to the rest of the plant?” </a:t>
            </a:r>
            <a:r>
              <a:rPr lang="en-US" b="1" dirty="0"/>
              <a:t> </a:t>
            </a:r>
            <a:endParaRPr lang="en-US" b="0" dirty="0"/>
          </a:p>
          <a:p>
            <a:pPr marL="628650" lvl="1" indent="-171450">
              <a:buFont typeface="Arial" panose="020B0604020202020204" pitchFamily="34" charset="0"/>
              <a:buChar char="•"/>
            </a:pPr>
            <a:r>
              <a:rPr lang="en-US" dirty="0"/>
              <a:t>Accept all reasonable answers at this time.</a:t>
            </a:r>
          </a:p>
          <a:p>
            <a:r>
              <a:rPr lang="en-US" dirty="0"/>
              <a:t> </a:t>
            </a:r>
          </a:p>
          <a:p>
            <a:pPr marL="174708" indent="-174708">
              <a:buFont typeface="Arial" panose="020B0604020202020204" pitchFamily="34" charset="0"/>
              <a:buChar char="•"/>
            </a:pPr>
            <a:r>
              <a:rPr lang="en-US" dirty="0"/>
              <a:t>Hold up a piece of celery and a cup containing food coloring. Ask students to predict what the celery will look like after it has been in the food coloring solution for a while. </a:t>
            </a:r>
            <a:r>
              <a:rPr lang="en-US" b="1" dirty="0"/>
              <a:t> </a:t>
            </a:r>
            <a:endParaRPr lang="en-US" b="0" dirty="0"/>
          </a:p>
          <a:p>
            <a:pPr marL="631908" lvl="1" indent="-174708">
              <a:buFont typeface="Arial" panose="020B0604020202020204" pitchFamily="34" charset="0"/>
              <a:buChar char="•"/>
            </a:pPr>
            <a:r>
              <a:rPr lang="en-US" dirty="0"/>
              <a:t>Do not correct misconceptions at this time. Students will come back to this in </a:t>
            </a:r>
            <a:r>
              <a:rPr lang="en-US" i="1" dirty="0"/>
              <a:t>Step 4. </a:t>
            </a:r>
            <a:r>
              <a:rPr lang="en-US" dirty="0"/>
              <a:t>If students are unfamiliar with the existence of a vascular system in plants, they may predict that the entire stalk of celery will be blue inside. If </a:t>
            </a:r>
            <a:r>
              <a:rPr lang="en-US" baseline="0" dirty="0"/>
              <a:t> </a:t>
            </a:r>
            <a:r>
              <a:rPr lang="en-US" dirty="0"/>
              <a:t>they know that plants have a vascular system, they would predict that there are specific places within the stalk that are blue (blue dots seen on the surface of the cut end).</a:t>
            </a:r>
          </a:p>
          <a:p>
            <a:r>
              <a:rPr lang="en-US" dirty="0"/>
              <a:t> </a:t>
            </a:r>
          </a:p>
          <a:p>
            <a:pPr marL="174708" indent="-174708">
              <a:buFont typeface="Arial" panose="020B0604020202020204" pitchFamily="34" charset="0"/>
              <a:buChar char="•"/>
            </a:pPr>
            <a:r>
              <a:rPr lang="en-US" dirty="0"/>
              <a:t>Briefly review the information on the master so that students understand that plants have specialized mechanisms for moving water and nutrients. </a:t>
            </a:r>
          </a:p>
          <a:p>
            <a:r>
              <a:rPr lang="en-US" b="1" dirty="0"/>
              <a:t> </a:t>
            </a:r>
            <a:endParaRPr lang="en-US" dirty="0"/>
          </a:p>
          <a:p>
            <a:pPr marL="174708" indent="-174708">
              <a:buFont typeface="Arial" panose="020B0604020202020204" pitchFamily="34" charset="0"/>
              <a:buChar char="•"/>
            </a:pPr>
            <a:r>
              <a:rPr lang="en-US" dirty="0"/>
              <a:t>Reconvene the class and hold up the piece of celery that has been in the food coloring. Ask volunteers to use what they have learned about the plant vascular system to explain why their earlier predictions were or were not accurate. </a:t>
            </a:r>
            <a:r>
              <a:rPr lang="en-US" b="1" dirty="0"/>
              <a:t> </a:t>
            </a:r>
            <a:endParaRPr lang="en-US" b="0" dirty="0"/>
          </a:p>
          <a:p>
            <a:pPr marL="631908" lvl="1" indent="-174708">
              <a:buFont typeface="Arial" panose="020B0604020202020204" pitchFamily="34" charset="0"/>
              <a:buChar char="•"/>
            </a:pPr>
            <a:r>
              <a:rPr lang="en-US" dirty="0"/>
              <a:t>Students should see that the food coloring was transported up the celery stalk and was visible as a series of colored dots along the top of the stalk. Some students may have seen this demonstration before and remember what the result is, but have not thought about what it means about the existence of a specialized mechanism for transporting water and nutrients.</a:t>
            </a:r>
          </a:p>
          <a:p>
            <a:pPr marL="631908" lvl="1" indent="-174708">
              <a:buFont typeface="Arial" panose="020B0604020202020204" pitchFamily="34" charset="0"/>
              <a:buChar char="•"/>
            </a:pPr>
            <a:r>
              <a:rPr lang="en-US" dirty="0"/>
              <a:t>Reinforce that the movement of water took place through the plant’s xylem system, which explains why the food coloring was present in discrete places in the celery.</a:t>
            </a:r>
          </a:p>
          <a:p>
            <a:r>
              <a:rPr lang="en-US" dirty="0"/>
              <a:t> </a:t>
            </a:r>
          </a:p>
          <a:p>
            <a:pPr marL="174708" indent="-174708">
              <a:buFont typeface="Arial" panose="020B0604020202020204" pitchFamily="34" charset="0"/>
              <a:buChar char="•"/>
            </a:pPr>
            <a:r>
              <a:rPr lang="en-US" dirty="0"/>
              <a:t>Conclude the activity by reminding students that photosynthesis produces sugars in the leaves. Ask them how the sugars, needed for energy, reach the lower parts of the plant. </a:t>
            </a:r>
            <a:r>
              <a:rPr lang="en-US" b="1" dirty="0"/>
              <a:t> </a:t>
            </a:r>
            <a:endParaRPr lang="en-US" b="0" dirty="0"/>
          </a:p>
          <a:p>
            <a:pPr marL="631908" lvl="1" indent="-174708">
              <a:buFont typeface="Arial" panose="020B0604020202020204" pitchFamily="34" charset="0"/>
              <a:buChar char="•"/>
            </a:pPr>
            <a:r>
              <a:rPr lang="en-US" dirty="0"/>
              <a:t>Students should recall from </a:t>
            </a:r>
            <a:r>
              <a:rPr lang="en-US" i="1" dirty="0"/>
              <a:t>Master 3.4, The Plant Vascular System </a:t>
            </a:r>
            <a:r>
              <a:rPr lang="en-US" dirty="0"/>
              <a:t>that phloem tissue is used to transport sugars downward from the leaves. You can point out that in the case of the celery stalk, the xylem and phloem tissues lie next to each other in structures called vascular bundles.</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17</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841431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Activity 2: From Roots to the Plant </a:t>
            </a:r>
            <a:r>
              <a:rPr lang="en-US" dirty="0"/>
              <a:t>(page 96)</a:t>
            </a:r>
          </a:p>
          <a:p>
            <a:br>
              <a:rPr lang="en-US" b="1" dirty="0"/>
            </a:br>
            <a:r>
              <a:rPr lang="en-US" b="1" dirty="0"/>
              <a:t>Optional Homework Assignment  </a:t>
            </a:r>
          </a:p>
          <a:p>
            <a:endParaRPr lang="en-US" dirty="0"/>
          </a:p>
          <a:p>
            <a:r>
              <a:rPr lang="en-US" dirty="0"/>
              <a:t>Ask students to write a short paper that describes how the plant vascular system is similar and dissimilar to the human circulatory system. Students’ descriptions should include the following:</a:t>
            </a:r>
          </a:p>
          <a:p>
            <a:endParaRPr lang="en-US" dirty="0"/>
          </a:p>
          <a:p>
            <a:r>
              <a:rPr lang="en-US" b="1" dirty="0"/>
              <a:t>Similarities</a:t>
            </a:r>
            <a:endParaRPr lang="en-US" dirty="0"/>
          </a:p>
          <a:p>
            <a:pPr marL="171450" lvl="0" indent="-171450">
              <a:buFont typeface="Arial" panose="020B0604020202020204" pitchFamily="34" charset="0"/>
              <a:buChar char="•"/>
            </a:pPr>
            <a:r>
              <a:rPr lang="en-US" dirty="0"/>
              <a:t>Both systems use a series of tube-like structures to transport material throughout the organism.</a:t>
            </a:r>
          </a:p>
          <a:p>
            <a:pPr marL="171450" lvl="0" indent="-171450">
              <a:buFont typeface="Arial" panose="020B0604020202020204" pitchFamily="34" charset="0"/>
              <a:buChar char="•"/>
            </a:pPr>
            <a:r>
              <a:rPr lang="en-US" dirty="0"/>
              <a:t>Both systems use diffusion to move nutrients and oxygen gas (O</a:t>
            </a:r>
            <a:r>
              <a:rPr lang="en-US" baseline="-25000" dirty="0"/>
              <a:t>2</a:t>
            </a:r>
            <a:r>
              <a:rPr lang="en-US" dirty="0"/>
              <a:t>) into cells.</a:t>
            </a:r>
          </a:p>
          <a:p>
            <a:pPr marL="171450" lvl="0" indent="-171450">
              <a:buFont typeface="Arial" panose="020B0604020202020204" pitchFamily="34" charset="0"/>
              <a:buChar char="•"/>
            </a:pPr>
            <a:r>
              <a:rPr lang="en-US" dirty="0"/>
              <a:t>Plants have separate systems for moving water up the plant (xylem) and for moving food down the plant(phloem). </a:t>
            </a:r>
          </a:p>
          <a:p>
            <a:pPr marL="171450" lvl="0" indent="-171450">
              <a:buFont typeface="Arial" panose="020B0604020202020204" pitchFamily="34" charset="0"/>
              <a:buChar char="•"/>
            </a:pPr>
            <a:r>
              <a:rPr lang="en-US" dirty="0"/>
              <a:t>Humans have a separate system for moving oxygenated blood (arterial system) and non-oxygenated blood (venous system).</a:t>
            </a:r>
          </a:p>
          <a:p>
            <a:r>
              <a:rPr lang="en-US" dirty="0"/>
              <a:t> </a:t>
            </a:r>
          </a:p>
          <a:p>
            <a:r>
              <a:rPr lang="en-US" b="1" dirty="0"/>
              <a:t>Dissimilarities</a:t>
            </a:r>
            <a:endParaRPr lang="en-US" dirty="0"/>
          </a:p>
          <a:p>
            <a:pPr marL="171450" lvl="0" indent="-171450">
              <a:buFont typeface="Arial" panose="020B0604020202020204" pitchFamily="34" charset="0"/>
              <a:buChar char="•"/>
            </a:pPr>
            <a:r>
              <a:rPr lang="en-US" dirty="0"/>
              <a:t>The human circulatory system uses the heart to pump blood, while the plant vascular system lacks such an organ.</a:t>
            </a:r>
          </a:p>
          <a:p>
            <a:pPr marL="171450" lvl="0" indent="-171450">
              <a:buFont typeface="Arial" panose="020B0604020202020204" pitchFamily="34" charset="0"/>
              <a:buChar char="•"/>
            </a:pPr>
            <a:r>
              <a:rPr lang="en-US" dirty="0"/>
              <a:t>Blood in the circulatory system contains cells, while the sap in the plant vascular system does not contain cells.</a:t>
            </a:r>
          </a:p>
          <a:p>
            <a:pPr marL="171450" lvl="0" indent="-171450">
              <a:buFont typeface="Arial" panose="020B0604020202020204" pitchFamily="34" charset="0"/>
              <a:buChar char="•"/>
            </a:pPr>
            <a:r>
              <a:rPr lang="en-US" dirty="0"/>
              <a:t>Capillaries join the arterial and venous systems, but there are no similar structures in the plant vascular system.</a:t>
            </a:r>
          </a:p>
          <a:p>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18</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973097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3: Soil Formation and Horizons </a:t>
            </a:r>
            <a:r>
              <a:rPr lang="en-US" dirty="0"/>
              <a:t>(page 97)</a:t>
            </a:r>
          </a:p>
          <a:p>
            <a:endParaRPr lang="en-US" b="1" dirty="0"/>
          </a:p>
          <a:p>
            <a:r>
              <a:rPr lang="en-US" i="1" dirty="0"/>
              <a:t>Master</a:t>
            </a:r>
            <a:r>
              <a:rPr lang="en-US" i="1" baseline="0" dirty="0"/>
              <a:t> 3.5 </a:t>
            </a:r>
            <a:r>
              <a:rPr lang="en-US" baseline="0" dirty="0"/>
              <a:t>(page 108) </a:t>
            </a:r>
            <a:br>
              <a:rPr lang="en-US" baseline="0" dirty="0"/>
            </a:br>
            <a:endParaRPr lang="en-US" baseline="0" dirty="0"/>
          </a:p>
          <a:p>
            <a:pPr marL="171450" indent="-171450">
              <a:buFont typeface="Arial" panose="020B0604020202020204" pitchFamily="34" charset="0"/>
              <a:buChar char="•"/>
            </a:pPr>
            <a:r>
              <a:rPr lang="en-US" dirty="0"/>
              <a:t>Ask students to make observations about the soil they see in the pictures. </a:t>
            </a:r>
          </a:p>
          <a:p>
            <a:pPr marL="628650" lvl="1" indent="-171450">
              <a:buFont typeface="Arial" panose="020B0604020202020204" pitchFamily="34" charset="0"/>
              <a:buChar char="•"/>
            </a:pPr>
            <a:r>
              <a:rPr lang="en-US" dirty="0"/>
              <a:t>The main observation that students should make is that there appear to be layers in the soil that differ by color and thickness. </a:t>
            </a:r>
          </a:p>
          <a:p>
            <a:pPr marL="171450" lvl="0" indent="-171450">
              <a:buFont typeface="Arial" panose="020B0604020202020204" pitchFamily="34" charset="0"/>
              <a:buChar char="•"/>
            </a:pPr>
            <a:r>
              <a:rPr lang="en-US" dirty="0"/>
              <a:t>Explain that soil includes layers and that the layers are called soil horizons. </a:t>
            </a:r>
          </a:p>
        </p:txBody>
      </p:sp>
      <p:sp>
        <p:nvSpPr>
          <p:cNvPr id="4" name="Slide Number Placeholder 3"/>
          <p:cNvSpPr>
            <a:spLocks noGrp="1"/>
          </p:cNvSpPr>
          <p:nvPr>
            <p:ph type="sldNum" sz="quarter" idx="10"/>
          </p:nvPr>
        </p:nvSpPr>
        <p:spPr/>
        <p:txBody>
          <a:bodyPr/>
          <a:lstStyle/>
          <a:p>
            <a:fld id="{EBDF7FA7-2965-449D-82F5-AD431661906D}" type="slidenum">
              <a:rPr lang="en-US" smtClean="0"/>
              <a:t>19</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263730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  </a:t>
            </a:r>
            <a:endParaRPr lang="en-US" dirty="0"/>
          </a:p>
          <a:p>
            <a:r>
              <a:rPr lang="en-US" b="1" dirty="0"/>
              <a:t> </a:t>
            </a:r>
            <a:endParaRPr lang="en-US" dirty="0"/>
          </a:p>
          <a:p>
            <a:pPr defTabSz="931774">
              <a:defRPr/>
            </a:pPr>
            <a:r>
              <a:rPr lang="en-US" dirty="0"/>
              <a:t>Students begin the lesson by agreeing or disagreeing with several statements about plant roots. They use a hand lens to examine roots of young seedlings and are given a chance to revise their responses. The diffusion process used by roots to absorb nutrients is modeled. Students then move on to investigating soil horizons and the formation of soil. To conclude the lesson, students investigate the Great Dust Bowl as an example of the disruption of topsoil layers and how agricultural practices changed because of lessons learned.</a:t>
            </a:r>
          </a:p>
          <a:p>
            <a:br>
              <a:rPr lang="en-US" dirty="0"/>
            </a:br>
            <a:r>
              <a:rPr lang="en-US" b="1" dirty="0"/>
              <a:t>MAJOR CONCEPTS</a:t>
            </a:r>
            <a:endParaRPr lang="en-US" dirty="0"/>
          </a:p>
          <a:p>
            <a:pPr marL="171450" lvl="0" indent="-171450">
              <a:buFont typeface="Arial" panose="020B0604020202020204" pitchFamily="34" charset="0"/>
              <a:buChar char="•"/>
            </a:pPr>
            <a:r>
              <a:rPr lang="en-US" dirty="0"/>
              <a:t>Plants remove water and nutrients from the soil through the plant’s root system.</a:t>
            </a:r>
          </a:p>
          <a:p>
            <a:pPr marL="171450" lvl="0" indent="-171450">
              <a:buFont typeface="Arial" panose="020B0604020202020204" pitchFamily="34" charset="0"/>
              <a:buChar char="•"/>
            </a:pPr>
            <a:r>
              <a:rPr lang="en-US" dirty="0"/>
              <a:t>Some nutrients move into root cells from the soil</a:t>
            </a:r>
            <a:r>
              <a:rPr lang="en-US" baseline="0" dirty="0"/>
              <a:t> </a:t>
            </a:r>
            <a:r>
              <a:rPr lang="en-US" dirty="0"/>
              <a:t>by diffusion and others by an energy-requiring process (active transport).</a:t>
            </a:r>
          </a:p>
          <a:p>
            <a:pPr marL="171450" lvl="0" indent="-171450">
              <a:buFont typeface="Arial" panose="020B0604020202020204" pitchFamily="34" charset="0"/>
              <a:buChar char="•"/>
            </a:pPr>
            <a:r>
              <a:rPr lang="en-US" dirty="0"/>
              <a:t>Plants transport water from the roots to the rest</a:t>
            </a:r>
            <a:r>
              <a:rPr lang="en-US" baseline="0" dirty="0"/>
              <a:t> </a:t>
            </a:r>
            <a:r>
              <a:rPr lang="en-US" dirty="0"/>
              <a:t>of the plant using the xylem.</a:t>
            </a:r>
          </a:p>
          <a:p>
            <a:pPr marL="171450" lvl="0" indent="-171450">
              <a:buFont typeface="Arial" panose="020B0604020202020204" pitchFamily="34" charset="0"/>
              <a:buChar char="•"/>
            </a:pPr>
            <a:r>
              <a:rPr lang="en-US" dirty="0"/>
              <a:t>Plants transport food from the leaves to the rest</a:t>
            </a:r>
            <a:r>
              <a:rPr lang="en-US" baseline="0" dirty="0"/>
              <a:t> </a:t>
            </a:r>
            <a:r>
              <a:rPr lang="en-US" dirty="0"/>
              <a:t>of the plant using the phloem.</a:t>
            </a:r>
          </a:p>
          <a:p>
            <a:pPr marL="171450" lvl="0" indent="-171450">
              <a:buFont typeface="Arial" panose="020B0604020202020204" pitchFamily="34" charset="0"/>
              <a:buChar char="•"/>
            </a:pPr>
            <a:r>
              <a:rPr lang="en-US" dirty="0"/>
              <a:t>Soil horizons are layers in the soil that vary in</a:t>
            </a:r>
            <a:r>
              <a:rPr lang="en-US" baseline="0" dirty="0"/>
              <a:t> </a:t>
            </a:r>
            <a:r>
              <a:rPr lang="en-US" dirty="0"/>
              <a:t>their composition.</a:t>
            </a:r>
          </a:p>
          <a:p>
            <a:pPr marL="171450" lvl="0" indent="-171450">
              <a:buFont typeface="Arial" panose="020B0604020202020204" pitchFamily="34" charset="0"/>
              <a:buChar char="•"/>
            </a:pPr>
            <a:r>
              <a:rPr lang="en-US" dirty="0"/>
              <a:t>Soil is formed from the breakdown of parent</a:t>
            </a:r>
            <a:r>
              <a:rPr lang="en-US" baseline="0" dirty="0"/>
              <a:t> </a:t>
            </a:r>
            <a:r>
              <a:rPr lang="en-US" dirty="0"/>
              <a:t>material and the addition of organic materials, nutrients, and minerals.</a:t>
            </a:r>
          </a:p>
          <a:p>
            <a:pPr marL="171450" lvl="0" indent="-171450">
              <a:buFont typeface="Arial" panose="020B0604020202020204" pitchFamily="34" charset="0"/>
              <a:buChar char="•"/>
            </a:pPr>
            <a:r>
              <a:rPr lang="en-US" dirty="0"/>
              <a:t>The loss of the topsoil layer can have</a:t>
            </a:r>
            <a:r>
              <a:rPr lang="en-US" baseline="0" dirty="0"/>
              <a:t> </a:t>
            </a:r>
            <a:r>
              <a:rPr lang="en-US" dirty="0"/>
              <a:t>consequences on agriculture, the economy, and human health.</a:t>
            </a:r>
          </a:p>
          <a:p>
            <a:endParaRPr lang="en-US" b="1" dirty="0"/>
          </a:p>
          <a:p>
            <a:pPr defTabSz="931774">
              <a:defRPr/>
            </a:pPr>
            <a:r>
              <a:rPr lang="en-US" dirty="0"/>
              <a:t>See pages 90-114 in Nourishing the Planet in the 21</a:t>
            </a:r>
            <a:r>
              <a:rPr lang="en-US" baseline="30000" dirty="0"/>
              <a:t>st</a:t>
            </a:r>
            <a:r>
              <a:rPr lang="en-US" dirty="0"/>
              <a:t> Century high school curriculum for preparation</a:t>
            </a:r>
            <a:r>
              <a:rPr lang="en-US" baseline="0" dirty="0"/>
              <a:t> instructions.</a:t>
            </a:r>
          </a:p>
          <a:p>
            <a:pPr defTabSz="931774">
              <a:defRPr/>
            </a:pPr>
            <a:endParaRPr lang="en-US" baseline="0" dirty="0"/>
          </a:p>
          <a:p>
            <a:r>
              <a:rPr lang="en-US" b="1" dirty="0"/>
              <a:t>TEACHER BACKGROUND</a:t>
            </a:r>
            <a:endParaRPr lang="en-US" dirty="0"/>
          </a:p>
          <a:p>
            <a:r>
              <a:rPr lang="en-US" dirty="0"/>
              <a:t>Consult the following sections in Teacher Background: </a:t>
            </a:r>
            <a:r>
              <a:rPr lang="en-US" b="1" dirty="0"/>
              <a:t>7.0 PLANT-SOIL INTERACTIONS, 8.0 THE PLANT VASCULAR SYSTEM, 11.0 THE DUST BOWL</a:t>
            </a:r>
            <a:endParaRPr lang="en-US" dirty="0"/>
          </a:p>
          <a:p>
            <a:pPr defTabSz="931774">
              <a:defRPr/>
            </a:pPr>
            <a:endParaRPr lang="en-US" baseline="0" dirty="0"/>
          </a:p>
          <a:p>
            <a:endParaRPr lang="en-US" b="1" dirty="0"/>
          </a:p>
        </p:txBody>
      </p:sp>
      <p:sp>
        <p:nvSpPr>
          <p:cNvPr id="4" name="Slide Number Placeholder 3"/>
          <p:cNvSpPr>
            <a:spLocks noGrp="1"/>
          </p:cNvSpPr>
          <p:nvPr>
            <p:ph type="sldNum" sz="quarter" idx="10"/>
          </p:nvPr>
        </p:nvSpPr>
        <p:spPr/>
        <p:txBody>
          <a:bodyPr/>
          <a:lstStyle/>
          <a:p>
            <a:fld id="{9E20888A-BE9D-466C-AF04-023059A80730}" type="slidenum">
              <a:rPr lang="en-US" smtClean="0"/>
              <a:t>2</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936966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3: Soil Formation and Horizons </a:t>
            </a:r>
            <a:r>
              <a:rPr lang="en-US" dirty="0"/>
              <a:t>(page 97)</a:t>
            </a:r>
          </a:p>
          <a:p>
            <a:endParaRPr lang="en-US" b="1" dirty="0"/>
          </a:p>
          <a:p>
            <a:r>
              <a:rPr lang="en-US" i="1" dirty="0"/>
              <a:t>Master</a:t>
            </a:r>
            <a:r>
              <a:rPr lang="en-US" i="1" baseline="0" dirty="0"/>
              <a:t> 3.6 (page 109) Where does soil come from?</a:t>
            </a:r>
          </a:p>
          <a:p>
            <a:endParaRPr lang="en-US" i="1" baseline="0" dirty="0"/>
          </a:p>
          <a:p>
            <a:pPr marL="171450" indent="-171450">
              <a:buFont typeface="Arial" panose="020B0604020202020204" pitchFamily="34" charset="0"/>
              <a:buChar char="•"/>
            </a:pPr>
            <a:r>
              <a:rPr lang="en-US" dirty="0"/>
              <a:t>Ask students to work in teams of 2-3 to make and record observations. </a:t>
            </a:r>
          </a:p>
          <a:p>
            <a:pPr marL="171450" indent="-171450">
              <a:buFont typeface="Arial" panose="020B0604020202020204" pitchFamily="34" charset="0"/>
              <a:buChar char="•"/>
            </a:pPr>
            <a:r>
              <a:rPr lang="en-US" dirty="0"/>
              <a:t>Give teams 2–3 minutes to write brief observations. </a:t>
            </a:r>
          </a:p>
          <a:p>
            <a:pPr marL="171450" indent="-171450">
              <a:buFont typeface="Arial" panose="020B0604020202020204" pitchFamily="34" charset="0"/>
              <a:buChar char="•"/>
            </a:pPr>
            <a:r>
              <a:rPr lang="en-US" dirty="0"/>
              <a:t>In the next step, students will get additional information.</a:t>
            </a:r>
          </a:p>
          <a:p>
            <a:r>
              <a:rPr lang="en-US" dirty="0"/>
              <a:t> </a:t>
            </a:r>
          </a:p>
        </p:txBody>
      </p:sp>
      <p:sp>
        <p:nvSpPr>
          <p:cNvPr id="4" name="Slide Number Placeholder 3"/>
          <p:cNvSpPr>
            <a:spLocks noGrp="1"/>
          </p:cNvSpPr>
          <p:nvPr>
            <p:ph type="sldNum" sz="quarter" idx="10"/>
          </p:nvPr>
        </p:nvSpPr>
        <p:spPr/>
        <p:txBody>
          <a:bodyPr/>
          <a:lstStyle/>
          <a:p>
            <a:fld id="{EBDF7FA7-2965-449D-82F5-AD431661906D}" type="slidenum">
              <a:rPr lang="en-US" smtClean="0"/>
              <a:t>20</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5525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3: Soil Formation and Horizons </a:t>
            </a:r>
            <a:r>
              <a:rPr lang="en-US" dirty="0"/>
              <a:t>(page 97)</a:t>
            </a:r>
          </a:p>
          <a:p>
            <a:endParaRPr lang="en-US" b="1" dirty="0"/>
          </a:p>
          <a:p>
            <a:r>
              <a:rPr lang="en-US" i="1" dirty="0"/>
              <a:t>Master</a:t>
            </a:r>
            <a:r>
              <a:rPr lang="en-US" i="1" baseline="0" dirty="0"/>
              <a:t> 3.6 (page 109) Where does soil come from?</a:t>
            </a:r>
          </a:p>
          <a:p>
            <a:pPr lvl="0"/>
            <a:endParaRPr lang="en-US" dirty="0"/>
          </a:p>
          <a:p>
            <a:pPr marL="171450" lvl="0" indent="-171450">
              <a:buFont typeface="Arial" panose="020B0604020202020204" pitchFamily="34" charset="0"/>
              <a:buChar char="•"/>
            </a:pPr>
            <a:r>
              <a:rPr lang="en-US" dirty="0"/>
              <a:t>Ask students to work in teams of 2-3 to make and record observations. Give teams 2–3 minutes to write brief observations. In the next step, students will get additional information.</a:t>
            </a:r>
            <a:br>
              <a:rPr lang="en-US" dirty="0"/>
            </a:br>
            <a:endParaRPr lang="en-US" dirty="0"/>
          </a:p>
          <a:p>
            <a:pPr marL="171450" indent="-171450">
              <a:buFont typeface="Arial" panose="020B0604020202020204" pitchFamily="34" charset="0"/>
              <a:buChar char="•"/>
            </a:pPr>
            <a:r>
              <a:rPr lang="en-US" dirty="0"/>
              <a:t>Give each student a copy of </a:t>
            </a:r>
            <a:r>
              <a:rPr lang="en-US" i="1" dirty="0"/>
              <a:t>Master 3.7, Soil Formation. </a:t>
            </a:r>
            <a:r>
              <a:rPr lang="en-US" dirty="0"/>
              <a:t>Instruct them to use the information on this master to add information and detail to the descriptions they wrote on </a:t>
            </a:r>
            <a:r>
              <a:rPr lang="en-US" i="1" dirty="0"/>
              <a:t>Master 3.6.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Encourage students to talk with their team members as they work through this. It may be helpful if students use a different color pen or pencil to make their changes or additions. In this way, they can easily see how their initial observations compare with the new information they are adding. Students can also make notes on </a:t>
            </a:r>
            <a:r>
              <a:rPr lang="en-US" i="1" dirty="0"/>
              <a:t>Master 3.7 </a:t>
            </a:r>
            <a:r>
              <a:rPr lang="en-US" dirty="0"/>
              <a:t>to cross-reference the steps on </a:t>
            </a:r>
            <a:r>
              <a:rPr lang="en-US" i="1" dirty="0"/>
              <a:t>Master 3.6.</a:t>
            </a: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It may be helpful to point out to students that the cross-section of soil represented on </a:t>
            </a:r>
            <a:r>
              <a:rPr lang="en-US" i="1" dirty="0"/>
              <a:t>Master 3.6 </a:t>
            </a:r>
            <a:r>
              <a:rPr lang="en-US" dirty="0"/>
              <a:t>is the same total thickness throughout. Soil is formed through the breakdown of bedrock and addition of organic materials. It is not formed only by the addition of material on top of bedrock.</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21</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919030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Activity 3: Soil Formation and Horizons </a:t>
            </a:r>
            <a:r>
              <a:rPr lang="en-US" dirty="0"/>
              <a:t>(page 97)</a:t>
            </a:r>
          </a:p>
          <a:p>
            <a:endParaRPr lang="en-US" dirty="0"/>
          </a:p>
          <a:p>
            <a:r>
              <a:rPr lang="en-US" dirty="0"/>
              <a:t>Use</a:t>
            </a:r>
            <a:r>
              <a:rPr lang="en-US" baseline="0" dirty="0"/>
              <a:t> </a:t>
            </a:r>
            <a:r>
              <a:rPr lang="en-US" i="1" baseline="0" dirty="0"/>
              <a:t>Master 3.7 </a:t>
            </a:r>
            <a:r>
              <a:rPr lang="en-US" baseline="0" dirty="0"/>
              <a:t>(page 111).</a:t>
            </a:r>
          </a:p>
          <a:p>
            <a:endParaRPr lang="en-US" dirty="0"/>
          </a:p>
          <a:p>
            <a:pPr marL="171450" indent="-171450">
              <a:buFont typeface="Arial" panose="020B0604020202020204" pitchFamily="34" charset="0"/>
              <a:buChar char="•"/>
            </a:pPr>
            <a:r>
              <a:rPr lang="en-US" dirty="0"/>
              <a:t>Conclude  the activity by reviewing the information on </a:t>
            </a:r>
            <a:r>
              <a:rPr lang="en-US" i="1" dirty="0"/>
              <a:t>Masters 3.6 </a:t>
            </a:r>
            <a:r>
              <a:rPr lang="en-US" dirty="0"/>
              <a:t>And </a:t>
            </a:r>
            <a:r>
              <a:rPr lang="en-US" i="1" dirty="0"/>
              <a:t>3.7</a:t>
            </a:r>
            <a:r>
              <a:rPr lang="en-US" dirty="0"/>
              <a:t>. Explain to students that horizons in soils from different areas are likely to be different—some thicker or thinner.</a:t>
            </a:r>
            <a:r>
              <a:rPr lang="en-US" baseline="0" dirty="0"/>
              <a:t>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This is also an opportunity to go back to what students have learned about soil in </a:t>
            </a:r>
            <a:r>
              <a:rPr lang="en-US" i="1" dirty="0"/>
              <a:t>Lesson 2. </a:t>
            </a:r>
            <a:r>
              <a:rPr lang="en-US" dirty="0"/>
              <a:t>In that lesson, students learned about soil texture and the dependency that plants have on getting water and nutrients from the soil. In this activity, students have learned about the soil horizons in which roots grow.</a:t>
            </a:r>
          </a:p>
          <a:p>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22</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547503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4: The Dust Bowl </a:t>
            </a:r>
            <a:r>
              <a:rPr lang="en-US" dirty="0"/>
              <a:t>(page 97)</a:t>
            </a:r>
            <a:endParaRPr lang="en-US" b="1" dirty="0"/>
          </a:p>
          <a:p>
            <a:endParaRPr lang="en-US" i="1" dirty="0"/>
          </a:p>
          <a:p>
            <a:r>
              <a:rPr lang="en-US" i="1" dirty="0"/>
              <a:t>In this activity, students investigate the relationships between farming practices and protecting the topsoil.</a:t>
            </a:r>
          </a:p>
          <a:p>
            <a:r>
              <a:rPr lang="en-US" dirty="0"/>
              <a:t> </a:t>
            </a:r>
          </a:p>
          <a:p>
            <a:pPr marL="174708" indent="-174708">
              <a:buFont typeface="Arial" panose="020B0604020202020204" pitchFamily="34" charset="0"/>
              <a:buChar char="•"/>
            </a:pPr>
            <a:r>
              <a:rPr lang="en-US" dirty="0"/>
              <a:t>Remind students that in the previous activity they learned about the formation of soil and soil horizons. Explain that although it takes many years to form fertile soil, it can be destroyed in a relatively short time . </a:t>
            </a:r>
          </a:p>
          <a:p>
            <a:pPr lvl="0"/>
            <a:r>
              <a:rPr lang="en-US" b="1" dirty="0"/>
              <a:t> </a:t>
            </a:r>
            <a:endParaRPr lang="en-US" dirty="0"/>
          </a:p>
          <a:p>
            <a:pPr marL="174708" indent="-174708">
              <a:buFont typeface="Arial" panose="020B0604020202020204" pitchFamily="34" charset="0"/>
              <a:buChar char="•"/>
            </a:pPr>
            <a:r>
              <a:rPr lang="en-US" dirty="0"/>
              <a:t>Ask, “What factors do you think contribute to the disruption of the soil horizons?” Student responses will vary. Some will mention natural factors such as weather (hot and dry) while others may mention human influenced factors such as farming practices.</a:t>
            </a:r>
          </a:p>
          <a:p>
            <a:r>
              <a:rPr lang="en-US" dirty="0"/>
              <a:t> </a:t>
            </a:r>
          </a:p>
          <a:p>
            <a:pPr marL="174708" indent="-174708">
              <a:buFont typeface="Arial" panose="020B0604020202020204" pitchFamily="34" charset="0"/>
              <a:buChar char="•"/>
            </a:pPr>
            <a:r>
              <a:rPr lang="en-US" dirty="0"/>
              <a:t>Explain that students are going to investigate a severe example of soil destruction that occurred in the great plains region of the united states back in the 1930s . </a:t>
            </a:r>
          </a:p>
          <a:p>
            <a:pPr lvl="0"/>
            <a:r>
              <a:rPr lang="en-US" b="1" dirty="0"/>
              <a:t> </a:t>
            </a:r>
            <a:endParaRPr lang="en-US" dirty="0"/>
          </a:p>
          <a:p>
            <a:pPr marL="174708" indent="-174708">
              <a:buFont typeface="Arial" panose="020B0604020202020204" pitchFamily="34" charset="0"/>
              <a:buChar char="•"/>
            </a:pPr>
            <a:r>
              <a:rPr lang="en-US" dirty="0"/>
              <a:t>Students should recall that the topsoil (layer A) contains minerals and organic materials that are important to plant health.</a:t>
            </a:r>
          </a:p>
          <a:p>
            <a:endParaRPr lang="en-US" dirty="0"/>
          </a:p>
          <a:p>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23</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275224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Activity 4: The Dust Bowl </a:t>
            </a:r>
            <a:r>
              <a:rPr lang="en-US" dirty="0"/>
              <a:t>(page 97-98)</a:t>
            </a:r>
          </a:p>
          <a:p>
            <a:pPr marL="0" marR="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174708" indent="-174708" defTabSz="931774">
              <a:buFont typeface="Arial" panose="020B0604020202020204" pitchFamily="34" charset="0"/>
              <a:buChar char="•"/>
              <a:defRPr/>
            </a:pPr>
            <a:r>
              <a:rPr lang="en-US" dirty="0"/>
              <a:t>Pass out to each student 1 copy of </a:t>
            </a:r>
            <a:r>
              <a:rPr lang="en-US" i="1" dirty="0"/>
              <a:t>Master 3.8, Disrupting The Soil Horizons: The Dust Bowl</a:t>
            </a:r>
            <a:r>
              <a:rPr lang="en-US" dirty="0"/>
              <a:t>. (page 112)</a:t>
            </a:r>
          </a:p>
          <a:p>
            <a:pPr marL="174708" indent="-174708" defTabSz="931774">
              <a:buFont typeface="Arial" panose="020B0604020202020204" pitchFamily="34" charset="0"/>
              <a:buChar char="•"/>
              <a:defRPr/>
            </a:pPr>
            <a:r>
              <a:rPr lang="en-US" dirty="0"/>
              <a:t>Instruct students to read the handout and on a separate piece of paper. </a:t>
            </a:r>
          </a:p>
          <a:p>
            <a:pPr marL="174708" indent="-174708" defTabSz="931774">
              <a:buFont typeface="Arial" panose="020B0604020202020204" pitchFamily="34" charset="0"/>
              <a:buChar char="•"/>
              <a:defRPr/>
            </a:pPr>
            <a:r>
              <a:rPr lang="en-US" dirty="0"/>
              <a:t>Describe how the dust bowl was related to: weather conditions, economic conditions, farming practices</a:t>
            </a:r>
            <a:r>
              <a:rPr lang="en-US" baseline="0" dirty="0"/>
              <a:t>. If appropriate, assign this for homework.</a:t>
            </a:r>
            <a:endParaRPr lang="en-US" dirty="0"/>
          </a:p>
          <a:p>
            <a:pPr marL="174708" indent="-174708">
              <a:buFont typeface="Arial" panose="020B0604020202020204" pitchFamily="34" charset="0"/>
              <a:buChar char="•"/>
            </a:pPr>
            <a:r>
              <a:rPr lang="en-US" dirty="0"/>
              <a:t>After students have completed their assignment, reconvene the class. </a:t>
            </a:r>
          </a:p>
          <a:p>
            <a:pPr marL="174708" indent="-174708">
              <a:buFont typeface="Arial" panose="020B0604020202020204" pitchFamily="34" charset="0"/>
              <a:buChar char="•"/>
            </a:pPr>
            <a:r>
              <a:rPr lang="en-US" dirty="0"/>
              <a:t>Ask volunteers to report how the weather, economy, and farming practices contributed to the creation of the Dust Bowl. </a:t>
            </a:r>
          </a:p>
          <a:p>
            <a:pPr marL="174708" indent="-174708">
              <a:buFont typeface="Arial" panose="020B0604020202020204" pitchFamily="34" charset="0"/>
              <a:buChar char="•"/>
            </a:pPr>
            <a:r>
              <a:rPr lang="en-US" dirty="0"/>
              <a:t>Explain that the most important government response to the dust bowl was to encourage farmers to change their farming practices. </a:t>
            </a:r>
          </a:p>
          <a:p>
            <a:pPr marL="174708" indent="-174708">
              <a:buFont typeface="Arial" panose="020B0604020202020204" pitchFamily="34" charset="0"/>
              <a:buChar char="•"/>
            </a:pPr>
            <a:r>
              <a:rPr lang="en-US" dirty="0"/>
              <a:t>To conclude the activity, teams will look more closely at farming practices and their effects on the soil. </a:t>
            </a:r>
          </a:p>
        </p:txBody>
      </p:sp>
      <p:sp>
        <p:nvSpPr>
          <p:cNvPr id="4" name="Slide Number Placeholder 3"/>
          <p:cNvSpPr>
            <a:spLocks noGrp="1"/>
          </p:cNvSpPr>
          <p:nvPr>
            <p:ph type="sldNum" sz="quarter" idx="10"/>
          </p:nvPr>
        </p:nvSpPr>
        <p:spPr/>
        <p:txBody>
          <a:bodyPr/>
          <a:lstStyle/>
          <a:p>
            <a:fld id="{EBDF7FA7-2965-449D-82F5-AD431661906D}" type="slidenum">
              <a:rPr lang="en-US" smtClean="0"/>
              <a:t>24</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4122455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Activity 4: The Dust Bowl </a:t>
            </a:r>
            <a:r>
              <a:rPr lang="en-US" dirty="0"/>
              <a:t>(page 97-98)</a:t>
            </a:r>
          </a:p>
          <a:p>
            <a:endParaRPr lang="en-US" dirty="0"/>
          </a:p>
          <a:p>
            <a:pPr marL="171450" indent="-171450">
              <a:buFont typeface="Arial" panose="020B0604020202020204" pitchFamily="34" charset="0"/>
              <a:buChar char="•"/>
            </a:pPr>
            <a:r>
              <a:rPr lang="en-US" dirty="0"/>
              <a:t>Arrange students in teams of 2–3. Pass out to each team 1 copy of </a:t>
            </a:r>
            <a:r>
              <a:rPr lang="en-US" i="1" dirty="0"/>
              <a:t>Master 3.9, Farming Practices (page 113).</a:t>
            </a:r>
            <a:r>
              <a:rPr lang="en-US" dirty="0"/>
              <a:t> Instruct the teams to read the </a:t>
            </a:r>
            <a:r>
              <a:rPr lang="en-US" sz="1200" b="0" i="0" u="none" strike="noStrike" kern="1200" dirty="0">
                <a:solidFill>
                  <a:schemeClr val="tx1"/>
                </a:solidFill>
                <a:effectLst/>
                <a:latin typeface="+mn-lt"/>
                <a:ea typeface="+mn-ea"/>
                <a:cs typeface="+mn-cs"/>
              </a:rPr>
              <a:t>short descriptions of farming practices and to follow the directions on the handout</a:t>
            </a:r>
            <a:r>
              <a:rPr lang="en-US" dirty="0"/>
              <a:t> . </a:t>
            </a:r>
            <a:r>
              <a:rPr lang="en-US" b="1" dirty="0"/>
              <a:t> </a:t>
            </a:r>
            <a:endParaRPr lang="en-US" dirty="0"/>
          </a:p>
          <a:p>
            <a:pPr marL="628650" lvl="1" indent="-171450">
              <a:buFont typeface="Arial" panose="020B0604020202020204" pitchFamily="34" charset="0"/>
              <a:buChar char="•"/>
            </a:pPr>
            <a:r>
              <a:rPr lang="en-US" dirty="0"/>
              <a:t>Give teams about 10–15 minutes to discuss the farming practices and write down their conclusions.</a:t>
            </a:r>
          </a:p>
          <a:p>
            <a:r>
              <a:rPr lang="en-US" dirty="0"/>
              <a:t> </a:t>
            </a:r>
          </a:p>
          <a:p>
            <a:pPr marL="174708" indent="-174708">
              <a:buFont typeface="Arial" panose="020B0604020202020204" pitchFamily="34" charset="0"/>
              <a:buChar char="•"/>
            </a:pPr>
            <a:r>
              <a:rPr lang="en-US" dirty="0"/>
              <a:t>Ask </a:t>
            </a:r>
            <a:r>
              <a:rPr lang="en-US" sz="1200" b="0" i="0" u="none" strike="noStrike" kern="1200" dirty="0">
                <a:solidFill>
                  <a:schemeClr val="tx1"/>
                </a:solidFill>
                <a:effectLst/>
                <a:latin typeface="+mn-lt"/>
                <a:ea typeface="+mn-ea"/>
                <a:cs typeface="+mn-cs"/>
              </a:rPr>
              <a:t>for volunteers to report their conclusions about each farming practice</a:t>
            </a:r>
            <a:r>
              <a:rPr lang="en-US" dirty="0"/>
              <a:t> . Teams should report the following:</a:t>
            </a:r>
          </a:p>
          <a:p>
            <a:pPr marL="631908" lvl="1" indent="-174708">
              <a:buFont typeface="Arial" panose="020B0604020202020204" pitchFamily="34" charset="0"/>
              <a:buChar char="•"/>
            </a:pPr>
            <a:r>
              <a:rPr lang="en-US" dirty="0"/>
              <a:t>Crop rotation addresses the problem of nutrient depletion. By rotating crops with different nutritional requirements, one crop can restore to the soil an essential element that was removed by the previous crop.</a:t>
            </a:r>
          </a:p>
          <a:p>
            <a:pPr marL="631908" lvl="1" indent="-174708">
              <a:buFont typeface="Arial" panose="020B0604020202020204" pitchFamily="34" charset="0"/>
              <a:buChar char="•"/>
            </a:pPr>
            <a:r>
              <a:rPr lang="en-US" dirty="0"/>
              <a:t>Strip farming addresses the problem of soil erosion. The roots help hold the soil together. Positioning the</a:t>
            </a:r>
            <a:r>
              <a:rPr lang="en-US" baseline="0" dirty="0"/>
              <a:t> </a:t>
            </a:r>
            <a:r>
              <a:rPr lang="en-US" dirty="0"/>
              <a:t>cultivated strip perpendicular to the prevailing winds minimizes erosion from the bare strips.</a:t>
            </a:r>
          </a:p>
          <a:p>
            <a:pPr marL="631908" lvl="1" indent="-174708">
              <a:buFont typeface="Arial" panose="020B0604020202020204" pitchFamily="34" charset="0"/>
              <a:buChar char="•"/>
            </a:pPr>
            <a:r>
              <a:rPr lang="en-US" dirty="0"/>
              <a:t>Contour farming addresses the problem of water runoff. The furrows made by the plow (perpendicular to</a:t>
            </a:r>
            <a:r>
              <a:rPr lang="en-US" baseline="0" dirty="0"/>
              <a:t> </a:t>
            </a:r>
            <a:r>
              <a:rPr lang="en-US" dirty="0"/>
              <a:t>the slope) serve as dams that slow water runoff during rainstorms.</a:t>
            </a:r>
          </a:p>
          <a:p>
            <a:pPr marL="457200" lvl="1" indent="0">
              <a:buFont typeface="Arial" panose="020B0604020202020204" pitchFamily="34" charset="0"/>
              <a:buNone/>
            </a:pPr>
            <a:endParaRPr lang="en-US" dirty="0"/>
          </a:p>
          <a:p>
            <a:pPr marL="174708" indent="-174708">
              <a:buFont typeface="Arial" panose="020B0604020202020204" pitchFamily="34" charset="0"/>
              <a:buChar char="•"/>
            </a:pPr>
            <a:r>
              <a:rPr lang="en-US" dirty="0"/>
              <a:t>Explain </a:t>
            </a:r>
            <a:r>
              <a:rPr lang="en-US" sz="1200" b="0" i="0" u="none" strike="noStrike" kern="1200" dirty="0">
                <a:solidFill>
                  <a:schemeClr val="tx1"/>
                </a:solidFill>
                <a:effectLst/>
                <a:latin typeface="+mn-lt"/>
                <a:ea typeface="+mn-ea"/>
                <a:cs typeface="+mn-cs"/>
              </a:rPr>
              <a:t>that return of rain to the great plains, the end of the </a:t>
            </a:r>
            <a:r>
              <a:rPr lang="en-US" dirty="0"/>
              <a:t>Great Depression, </a:t>
            </a:r>
            <a:r>
              <a:rPr lang="en-US" sz="1200" b="0" i="0" u="none" strike="noStrike" kern="1200" dirty="0">
                <a:solidFill>
                  <a:schemeClr val="tx1"/>
                </a:solidFill>
                <a:effectLst/>
                <a:latin typeface="+mn-lt"/>
                <a:ea typeface="+mn-ea"/>
                <a:cs typeface="+mn-cs"/>
              </a:rPr>
              <a:t>and the implementation of better farming practices helped the country recover from the </a:t>
            </a:r>
            <a:r>
              <a:rPr lang="en-US" dirty="0"/>
              <a:t>Dust Bowl. Ask, “Do </a:t>
            </a:r>
            <a:r>
              <a:rPr lang="en-US" sz="1200" b="0" i="0" u="none" strike="noStrike" kern="1200" dirty="0">
                <a:solidFill>
                  <a:schemeClr val="tx1"/>
                </a:solidFill>
                <a:effectLst/>
                <a:latin typeface="+mn-lt"/>
                <a:ea typeface="+mn-ea"/>
                <a:cs typeface="+mn-cs"/>
              </a:rPr>
              <a:t>you think the us could ever experience another dust bowl</a:t>
            </a:r>
            <a:r>
              <a:rPr lang="en-US" dirty="0"/>
              <a:t>? Why </a:t>
            </a:r>
            <a:r>
              <a:rPr lang="en-US" sz="1200" b="0" i="0" u="none" strike="noStrike" kern="1200" dirty="0">
                <a:solidFill>
                  <a:schemeClr val="tx1"/>
                </a:solidFill>
                <a:effectLst/>
                <a:latin typeface="+mn-lt"/>
                <a:ea typeface="+mn-ea"/>
                <a:cs typeface="+mn-cs"/>
              </a:rPr>
              <a:t>or why not</a:t>
            </a:r>
            <a:r>
              <a:rPr lang="en-US" dirty="0"/>
              <a:t> ?” </a:t>
            </a:r>
            <a:r>
              <a:rPr lang="en-US" b="1" dirty="0"/>
              <a:t> </a:t>
            </a:r>
            <a:endParaRPr lang="en-US" dirty="0"/>
          </a:p>
          <a:p>
            <a:pPr marL="631908" lvl="1" indent="-174708">
              <a:buFont typeface="Arial" panose="020B0604020202020204" pitchFamily="34" charset="0"/>
              <a:buChar char="•"/>
            </a:pPr>
            <a:r>
              <a:rPr lang="en-US" dirty="0"/>
              <a:t>Student responses will vary. Some students may believe that the lessons learned from the 1930s will enable toady’s farmers to avoid the mistakes of the past. Other students may be concerned that global warming may lead to another Dust Bowl.</a:t>
            </a:r>
          </a:p>
          <a:p>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25</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976068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Activity 4: The Dust Bowl </a:t>
            </a:r>
            <a:r>
              <a:rPr lang="en-US" dirty="0"/>
              <a:t>(page 97-98)</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Master 3.9, Farming Practices (page 113)</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Crop rotation addresses the</a:t>
            </a:r>
            <a:r>
              <a:rPr lang="en-US" i="0" baseline="0" dirty="0"/>
              <a:t> problem of nutrient depletion. By rotating crops with different nutritional requirements, one crop can restore to the soil an essential elements that were removed by the previous crop.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p:txBody>
      </p:sp>
      <p:sp>
        <p:nvSpPr>
          <p:cNvPr id="4" name="Slide Number Placeholder 3"/>
          <p:cNvSpPr>
            <a:spLocks noGrp="1"/>
          </p:cNvSpPr>
          <p:nvPr>
            <p:ph type="sldNum" sz="quarter" idx="10"/>
          </p:nvPr>
        </p:nvSpPr>
        <p:spPr/>
        <p:txBody>
          <a:bodyPr/>
          <a:lstStyle/>
          <a:p>
            <a:fld id="{EBDF7FA7-2965-449D-82F5-AD431661906D}" type="slidenum">
              <a:rPr lang="en-US" smtClean="0"/>
              <a:t>26</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91760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Activity 4: The Dust Bowl </a:t>
            </a:r>
            <a:r>
              <a:rPr lang="en-US" dirty="0"/>
              <a:t>(page 97-98)</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Master 3.9, Farming Practices (page 113)</a:t>
            </a:r>
            <a:endParaRPr lang="en-US" dirty="0"/>
          </a:p>
          <a:p>
            <a:endParaRPr lang="en-US"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a:t>Strip farming addresses the problem of soil erosion. The roots help hold the soil together. Positioning the cultivated strip perpendicular to the prevailing winds minimizes erosion from the bare strips. </a:t>
            </a:r>
          </a:p>
          <a:p>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27</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687858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Activity 4: The Dust Bowl </a:t>
            </a:r>
            <a:r>
              <a:rPr lang="en-US" dirty="0"/>
              <a:t>(page 97-98)</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Master 3.9, Farming Practices (page 113)</a:t>
            </a:r>
            <a:endParaRPr lang="en-US" dirty="0"/>
          </a:p>
          <a:p>
            <a:endParaRPr lang="en-US" dirty="0"/>
          </a:p>
          <a:p>
            <a:pPr marL="171450" indent="-171450">
              <a:buFont typeface="Arial" panose="020B0604020202020204" pitchFamily="34" charset="0"/>
              <a:buChar char="•"/>
            </a:pPr>
            <a:r>
              <a:rPr lang="en-US" dirty="0"/>
              <a:t>Contour</a:t>
            </a:r>
            <a:r>
              <a:rPr lang="en-US" baseline="0" dirty="0"/>
              <a:t> farming addresses the problem of water runoff. The furrows made by the plow (perpendicular to the slope) serve as dams that slow water runoff during rainstorms. </a:t>
            </a:r>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28</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522437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Activity 4: The Dust Bowl </a:t>
            </a:r>
            <a:r>
              <a:rPr lang="en-US" dirty="0"/>
              <a:t>(page 97-98)</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Master 3.10 Dust Study</a:t>
            </a:r>
            <a:r>
              <a:rPr lang="en-US" i="1" baseline="0" dirty="0"/>
              <a:t> (page 114</a:t>
            </a:r>
            <a:r>
              <a:rPr lang="en-US" i="1" dirty="0"/>
              <a:t>)</a:t>
            </a:r>
            <a:endParaRPr lang="en-US" dirty="0"/>
          </a:p>
          <a:p>
            <a:pPr lvl="0"/>
            <a:endParaRPr lang="en-US" dirty="0"/>
          </a:p>
          <a:p>
            <a:pPr marL="171450" lvl="0" indent="-171450">
              <a:buFont typeface="Arial" panose="020B0604020202020204" pitchFamily="34" charset="0"/>
              <a:buChar char="•"/>
            </a:pPr>
            <a:r>
              <a:rPr lang="en-US" dirty="0"/>
              <a:t>Ask a volunteer to read the study aloud the slide (or </a:t>
            </a:r>
            <a:r>
              <a:rPr lang="en-US" i="1" dirty="0"/>
              <a:t>Master 3.10 </a:t>
            </a:r>
            <a:r>
              <a:rPr lang="en-US" dirty="0"/>
              <a:t>on page 114) to the class. Ask, “Does this data cause you to revise your thinking about a return of the Dust Bowl?” </a:t>
            </a:r>
            <a:r>
              <a:rPr lang="en-US" b="1" dirty="0"/>
              <a:t> </a:t>
            </a:r>
            <a:endParaRPr lang="en-US" dirty="0"/>
          </a:p>
          <a:p>
            <a:pPr marL="628650" lvl="1" indent="-171450">
              <a:buFont typeface="Arial" panose="020B0604020202020204" pitchFamily="34" charset="0"/>
              <a:buChar char="•"/>
            </a:pPr>
            <a:r>
              <a:rPr lang="en-US" dirty="0"/>
              <a:t>Some students may be surprised by these findings and think that another Dust Bowl is more likely than before.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Explain that scientists believe that this increase in dust emissions may be due to several factors including increased windstorm frequency, drought cycles, and changes in land use patterns. This movement of dust can have significant effects on both the area where the dust is removed and the area where it is deposited. </a:t>
            </a:r>
          </a:p>
          <a:p>
            <a:pPr marL="628650" lvl="1" indent="-171450">
              <a:buFont typeface="Arial" panose="020B0604020202020204" pitchFamily="34" charset="0"/>
              <a:buChar char="•"/>
            </a:pPr>
            <a:r>
              <a:rPr lang="en-US" dirty="0"/>
              <a:t>If students are interested, they could do additional research on the Internet to learn more about topsoil depletion in different areas of the world and how topsoil depletion in one area can have consequences in a very different part of the world. For example, scientists can track dust traveling from Africa across the Atlantic Ocean. Some studies are finding wide-ranging effects, including damage to the health of coral reefs in the Caribbean.</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29</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689236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r>
              <a:rPr lang="en-US" dirty="0"/>
              <a:t>After completing this lesson, students will be able to:</a:t>
            </a:r>
          </a:p>
          <a:p>
            <a:pPr marL="171450" lvl="0" indent="-171450">
              <a:buFont typeface="Arial" panose="020B0604020202020204" pitchFamily="34" charset="0"/>
              <a:buChar char="•"/>
            </a:pPr>
            <a:r>
              <a:rPr lang="en-US" dirty="0"/>
              <a:t>explain the roles of diffusion and active transport in moving nutrients from the soil to the plant;</a:t>
            </a:r>
          </a:p>
          <a:p>
            <a:pPr marL="171450" lvl="0" indent="-171450">
              <a:buFont typeface="Arial" panose="020B0604020202020204" pitchFamily="34" charset="0"/>
              <a:buChar char="•"/>
            </a:pPr>
            <a:r>
              <a:rPr lang="en-US" dirty="0"/>
              <a:t>describe the formation of soil and soil horizons; and describe the events in the Great Dust Bowl, how</a:t>
            </a:r>
          </a:p>
          <a:p>
            <a:pPr marL="171450" indent="-171450">
              <a:buFont typeface="Arial" panose="020B0604020202020204" pitchFamily="34" charset="0"/>
              <a:buChar char="•"/>
            </a:pPr>
            <a:r>
              <a:rPr lang="en-US" dirty="0"/>
              <a:t>they relate to soil horizons, and how those events affected agricultural practices.</a:t>
            </a:r>
          </a:p>
        </p:txBody>
      </p:sp>
      <p:sp>
        <p:nvSpPr>
          <p:cNvPr id="4" name="Slide Number Placeholder 3"/>
          <p:cNvSpPr>
            <a:spLocks noGrp="1"/>
          </p:cNvSpPr>
          <p:nvPr>
            <p:ph type="sldNum" sz="quarter" idx="10"/>
          </p:nvPr>
        </p:nvSpPr>
        <p:spPr/>
        <p:txBody>
          <a:bodyPr/>
          <a:lstStyle/>
          <a:p>
            <a:fld id="{20E444EF-8FB2-49B5-B48F-09EE60535260}" type="slidenum">
              <a:rPr lang="en-US" smtClean="0"/>
              <a:t>3</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882590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For more virtual classroom</a:t>
            </a:r>
            <a:r>
              <a:rPr lang="en-US" baseline="0" dirty="0"/>
              <a:t> videos, visit the Nutrients4Life YouTube channel.</a:t>
            </a:r>
            <a:endParaRPr lang="en-US" dirty="0"/>
          </a:p>
          <a:p>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4</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725765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Activity 1: From Soil to Roots </a:t>
            </a:r>
            <a:r>
              <a:rPr lang="en-US" dirty="0"/>
              <a:t>(page 93)</a:t>
            </a:r>
          </a:p>
          <a:p>
            <a:pPr lvl="0"/>
            <a:endParaRPr lang="en-US" dirty="0"/>
          </a:p>
          <a:p>
            <a:pPr lvl="0"/>
            <a:r>
              <a:rPr lang="en-US" dirty="0"/>
              <a:t>Remind students that in the previous lesson they learned that there are air spaces in soil. These air spaces can be filled with water containing dissolved nutrients. Ask, “How does the plant obtain nutrients from the water that is in the soil?” </a:t>
            </a:r>
          </a:p>
          <a:p>
            <a:pPr lvl="0"/>
            <a:r>
              <a:rPr lang="en-US" b="1" dirty="0"/>
              <a:t> </a:t>
            </a:r>
            <a:endParaRPr lang="en-US" dirty="0"/>
          </a:p>
          <a:p>
            <a:r>
              <a:rPr lang="en-US" dirty="0"/>
              <a:t>Students’ responses will vary. If necessary, guide the discussion to mention the plant’s root system.</a:t>
            </a:r>
          </a:p>
          <a:p>
            <a:endParaRPr lang="en-US" dirty="0"/>
          </a:p>
          <a:p>
            <a:r>
              <a:rPr lang="en-US" baseline="0" dirty="0"/>
              <a:t>Bonus, can the students identify the plant in the slide. Answer: strawberry plant. </a:t>
            </a:r>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5</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093487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Activity 1: From Soil to Roots </a:t>
            </a:r>
            <a:r>
              <a:rPr lang="en-US" dirty="0"/>
              <a:t>(page 93)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Display a copy of </a:t>
            </a:r>
            <a:r>
              <a:rPr lang="en-US" i="1" dirty="0"/>
              <a:t>Master 3.1 (page</a:t>
            </a:r>
            <a:r>
              <a:rPr lang="en-US" i="1" baseline="0" dirty="0"/>
              <a:t> 104)</a:t>
            </a:r>
            <a:r>
              <a:rPr lang="en-US" dirty="0"/>
              <a:t>, what do you know about roots? Use a piece of paper to cover all but the first statement. Read the first statement and ask the students to indicate by a show of hands whether they agree or disagree with the statement. </a:t>
            </a:r>
            <a:r>
              <a:rPr lang="en-US" b="1" dirty="0"/>
              <a:t> </a:t>
            </a:r>
          </a:p>
          <a:p>
            <a:endParaRPr lang="en-US" dirty="0"/>
          </a:p>
          <a:p>
            <a:r>
              <a:rPr lang="en-US" dirty="0"/>
              <a:t>This discussion is designed to help you assess the students’ prior knowledge of the topic. If necessary, review for the class the essential features of diffusion and active transport. (The next</a:t>
            </a:r>
            <a:r>
              <a:rPr lang="en-US" baseline="0" dirty="0"/>
              <a:t> two slides)</a:t>
            </a:r>
          </a:p>
          <a:p>
            <a:endParaRPr lang="en-US" baseline="0" dirty="0"/>
          </a:p>
          <a:p>
            <a:r>
              <a:rPr lang="en-US" baseline="0" dirty="0"/>
              <a:t>After students vote on each statement, ask for one or two volunteers to explain why they voted as they did. At this time, do not correct wrong answers. </a:t>
            </a:r>
          </a:p>
          <a:p>
            <a:endParaRPr lang="en-US" dirty="0"/>
          </a:p>
          <a:p>
            <a:r>
              <a:rPr lang="en-US" dirty="0"/>
              <a:t>Answers</a:t>
            </a:r>
            <a:r>
              <a:rPr lang="en-US" baseline="0" dirty="0"/>
              <a:t> and explanations are revealed to students in Step 15 on page 95 (slide 15). </a:t>
            </a:r>
          </a:p>
          <a:p>
            <a:pPr marL="228600" indent="-228600">
              <a:buAutoNum type="arabicPeriod"/>
            </a:pPr>
            <a:r>
              <a:rPr lang="en-US" baseline="0" dirty="0"/>
              <a:t>True</a:t>
            </a:r>
          </a:p>
          <a:p>
            <a:pPr marL="228600" indent="-228600">
              <a:buAutoNum type="arabicPeriod"/>
            </a:pPr>
            <a:r>
              <a:rPr lang="en-US" baseline="0" dirty="0"/>
              <a:t>False</a:t>
            </a:r>
          </a:p>
          <a:p>
            <a:pPr marL="228600" indent="-228600">
              <a:buAutoNum type="arabicPeriod"/>
            </a:pPr>
            <a:r>
              <a:rPr lang="en-US" baseline="0" dirty="0"/>
              <a:t>True</a:t>
            </a:r>
          </a:p>
          <a:p>
            <a:pPr marL="228600" indent="-228600">
              <a:buAutoNum type="arabicPeriod"/>
            </a:pPr>
            <a:r>
              <a:rPr lang="en-US" baseline="0" dirty="0"/>
              <a:t>True</a:t>
            </a:r>
          </a:p>
          <a:p>
            <a:pPr marL="228600" indent="-228600">
              <a:buAutoNum type="arabicPeriod"/>
            </a:pPr>
            <a:r>
              <a:rPr lang="en-US" baseline="0" dirty="0"/>
              <a:t>False </a:t>
            </a:r>
            <a:endParaRPr lang="en-US" dirty="0"/>
          </a:p>
          <a:p>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6</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921954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Teacher notes: </a:t>
            </a:r>
          </a:p>
          <a:p>
            <a:pPr eaLnBrk="1" hangingPunct="1">
              <a:spcBef>
                <a:spcPct val="0"/>
              </a:spcBef>
              <a:buFontTx/>
              <a:buNone/>
            </a:pPr>
            <a:r>
              <a:rPr lang="en-US" altLang="en-US" dirty="0"/>
              <a:t>Review diffusion briefly for students:</a:t>
            </a:r>
          </a:p>
          <a:p>
            <a:pPr marL="640594" lvl="1" indent="-174708">
              <a:spcBef>
                <a:spcPct val="0"/>
              </a:spcBef>
              <a:buFontTx/>
              <a:buChar char="•"/>
            </a:pPr>
            <a:r>
              <a:rPr lang="en-US" altLang="en-US" dirty="0"/>
              <a:t>Molecules move randomly due to their kinetic energy.</a:t>
            </a:r>
          </a:p>
          <a:p>
            <a:pPr marL="640594" lvl="1" indent="-174708">
              <a:spcBef>
                <a:spcPct val="0"/>
              </a:spcBef>
              <a:buFontTx/>
              <a:buChar char="•"/>
            </a:pPr>
            <a:r>
              <a:rPr lang="en-US" altLang="en-US" dirty="0"/>
              <a:t>This movement causes molecules to intermingle.</a:t>
            </a:r>
          </a:p>
          <a:p>
            <a:pPr marL="640594" lvl="1" indent="-174708">
              <a:spcBef>
                <a:spcPct val="0"/>
              </a:spcBef>
              <a:buFontTx/>
              <a:buChar char="•"/>
            </a:pPr>
            <a:r>
              <a:rPr lang="en-US" altLang="en-US" dirty="0"/>
              <a:t>The net movement of molecules is from an area of higher concentration to one of lower concentration.</a:t>
            </a:r>
          </a:p>
          <a:p>
            <a:pPr marL="640594" lvl="1" indent="-174708">
              <a:spcBef>
                <a:spcPct val="0"/>
              </a:spcBef>
              <a:buFontTx/>
              <a:buChar char="•"/>
            </a:pPr>
            <a:r>
              <a:rPr lang="en-US" altLang="en-US" dirty="0"/>
              <a:t>The net movement of molecules stops when the concentration of molecules is the same everywhere.</a:t>
            </a:r>
          </a:p>
          <a:p>
            <a:pPr marL="640594" lvl="1" indent="-174708">
              <a:spcBef>
                <a:spcPct val="0"/>
              </a:spcBef>
              <a:buFontTx/>
              <a:buChar char="•"/>
            </a:pPr>
            <a:r>
              <a:rPr lang="en-US" altLang="en-US" dirty="0"/>
              <a:t>The movement of the molecules comes from their kinetic energy and doesn’t need additional energy (unlike active transport).</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3E1D3BE-6CF6-450D-9BE3-D501D6333DDD}" type="slidenum">
              <a:rPr lang="en-US" altLang="en-US"/>
              <a:pPr/>
              <a:t>7</a:t>
            </a:fld>
            <a:endParaRPr lang="en-US" altLang="en-US"/>
          </a:p>
        </p:txBody>
      </p:sp>
      <p:sp>
        <p:nvSpPr>
          <p:cNvPr id="2" name="Footer Placeholder 1"/>
          <p:cNvSpPr>
            <a:spLocks noGrp="1"/>
          </p:cNvSpPr>
          <p:nvPr>
            <p:ph type="ftr" sz="quarter" idx="10"/>
          </p:nvPr>
        </p:nvSpPr>
        <p:spPr/>
        <p:txBody>
          <a:bodyPr/>
          <a:lstStyle/>
          <a:p>
            <a:r>
              <a:rPr lang="en-US"/>
              <a:t>Nutrients for Life Foundation</a:t>
            </a:r>
          </a:p>
        </p:txBody>
      </p:sp>
      <p:sp>
        <p:nvSpPr>
          <p:cNvPr id="3" name="Header Placeholder 2"/>
          <p:cNvSpPr>
            <a:spLocks noGrp="1"/>
          </p:cNvSpPr>
          <p:nvPr>
            <p:ph type="hdr" sz="quarter" idx="11"/>
          </p:nvPr>
        </p:nvSpPr>
        <p:spPr/>
        <p:txBody>
          <a:bodyPr/>
          <a:lstStyle/>
          <a:p>
            <a:r>
              <a:rPr lang="en-US"/>
              <a:t>Nourishing the Planet in the 21st Century - High School</a:t>
            </a:r>
          </a:p>
        </p:txBody>
      </p:sp>
    </p:spTree>
    <p:extLst>
      <p:ext uri="{BB962C8B-B14F-4D97-AF65-F5344CB8AC3E}">
        <p14:creationId xmlns:p14="http://schemas.microsoft.com/office/powerpoint/2010/main" val="965175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a:t>Teacher notes: </a:t>
            </a:r>
          </a:p>
          <a:p>
            <a:pPr>
              <a:defRPr/>
            </a:pPr>
            <a:endParaRPr lang="en-US" b="1" dirty="0"/>
          </a:p>
          <a:p>
            <a:pPr>
              <a:defRPr/>
            </a:pPr>
            <a:r>
              <a:rPr lang="en-US" dirty="0"/>
              <a:t>Review active transport briefly:</a:t>
            </a:r>
          </a:p>
          <a:p>
            <a:pPr marL="640594" lvl="1" indent="-174708">
              <a:buFont typeface="Arial"/>
              <a:buChar char="•"/>
              <a:defRPr/>
            </a:pPr>
            <a:r>
              <a:rPr lang="en-US" dirty="0"/>
              <a:t>Active transport is a process used by cells to move molecules from an area of lower concentration to one of higher concentration.</a:t>
            </a:r>
          </a:p>
          <a:p>
            <a:pPr marL="640594" lvl="1" indent="-174708">
              <a:buFont typeface="Arial"/>
              <a:buChar char="•"/>
              <a:defRPr/>
            </a:pPr>
            <a:r>
              <a:rPr lang="en-US" dirty="0"/>
              <a:t>It requires energy.</a:t>
            </a:r>
          </a:p>
          <a:p>
            <a:pPr marL="640594" lvl="1" indent="-174708">
              <a:buFont typeface="Arial"/>
              <a:buChar char="•"/>
              <a:defRPr/>
            </a:pPr>
            <a:r>
              <a:rPr lang="en-US" dirty="0"/>
              <a:t>If your students already have been introduced to the energy molecule ATP, you may mention it as the source of energy for active transport. </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7066" indent="-291179">
              <a:defRPr>
                <a:solidFill>
                  <a:schemeClr val="tx1"/>
                </a:solidFill>
                <a:latin typeface="Calibri" panose="020F0502020204030204" pitchFamily="34" charset="0"/>
                <a:ea typeface="MS PGothic" panose="020B0600070205080204" pitchFamily="34" charset="-128"/>
              </a:defRPr>
            </a:lvl2pPr>
            <a:lvl3pPr marL="1164717" indent="-232943">
              <a:defRPr>
                <a:solidFill>
                  <a:schemeClr val="tx1"/>
                </a:solidFill>
                <a:latin typeface="Calibri" panose="020F0502020204030204" pitchFamily="34" charset="0"/>
                <a:ea typeface="MS PGothic" panose="020B0600070205080204" pitchFamily="34" charset="-128"/>
              </a:defRPr>
            </a:lvl3pPr>
            <a:lvl4pPr marL="1630604" indent="-232943">
              <a:defRPr>
                <a:solidFill>
                  <a:schemeClr val="tx1"/>
                </a:solidFill>
                <a:latin typeface="Calibri" panose="020F0502020204030204" pitchFamily="34" charset="0"/>
                <a:ea typeface="MS PGothic" panose="020B0600070205080204" pitchFamily="34" charset="-128"/>
              </a:defRPr>
            </a:lvl4pPr>
            <a:lvl5pPr marL="2096491" indent="-232943">
              <a:defRPr>
                <a:solidFill>
                  <a:schemeClr val="tx1"/>
                </a:solidFill>
                <a:latin typeface="Calibri" panose="020F050202020403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D20A2B2-0892-4B8D-B4CE-C5FFFECF04AC}" type="slidenum">
              <a:rPr lang="en-US" altLang="en-US"/>
              <a:pPr/>
              <a:t>8</a:t>
            </a:fld>
            <a:endParaRPr lang="en-US" altLang="en-US"/>
          </a:p>
        </p:txBody>
      </p:sp>
      <p:sp>
        <p:nvSpPr>
          <p:cNvPr id="2" name="Footer Placeholder 1"/>
          <p:cNvSpPr>
            <a:spLocks noGrp="1"/>
          </p:cNvSpPr>
          <p:nvPr>
            <p:ph type="ftr" sz="quarter" idx="10"/>
          </p:nvPr>
        </p:nvSpPr>
        <p:spPr/>
        <p:txBody>
          <a:bodyPr/>
          <a:lstStyle/>
          <a:p>
            <a:r>
              <a:rPr lang="en-US"/>
              <a:t>Nutrients for Life Foundation</a:t>
            </a:r>
          </a:p>
        </p:txBody>
      </p:sp>
      <p:sp>
        <p:nvSpPr>
          <p:cNvPr id="4" name="Header Placeholder 3"/>
          <p:cNvSpPr>
            <a:spLocks noGrp="1"/>
          </p:cNvSpPr>
          <p:nvPr>
            <p:ph type="hdr" sz="quarter" idx="11"/>
          </p:nvPr>
        </p:nvSpPr>
        <p:spPr/>
        <p:txBody>
          <a:bodyPr/>
          <a:lstStyle/>
          <a:p>
            <a:r>
              <a:rPr lang="en-US"/>
              <a:t>Nourishing the Planet in the 21st Century - High School</a:t>
            </a:r>
          </a:p>
        </p:txBody>
      </p:sp>
    </p:spTree>
    <p:extLst>
      <p:ext uri="{BB962C8B-B14F-4D97-AF65-F5344CB8AC3E}">
        <p14:creationId xmlns:p14="http://schemas.microsoft.com/office/powerpoint/2010/main" val="155570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a:t>
            </a:r>
            <a:r>
              <a:rPr lang="en-US" b="1" baseline="0" dirty="0"/>
              <a:t> 1: FROM SOIL TO ROOTS</a:t>
            </a:r>
          </a:p>
          <a:p>
            <a:endParaRPr lang="en-US" b="1" baseline="0" dirty="0"/>
          </a:p>
          <a:p>
            <a:r>
              <a:rPr lang="en-US" b="1" dirty="0"/>
              <a:t>SEEDLING PREPARATION (page 92)</a:t>
            </a:r>
          </a:p>
          <a:p>
            <a:endParaRPr lang="en-US" dirty="0"/>
          </a:p>
          <a:p>
            <a:r>
              <a:rPr lang="en-US" dirty="0"/>
              <a:t>For this activity, any type of seeds may be used so long as the roots have grown about 1 or 2 cm. Pinto bean seeds are easy to obtain and work well. To germinate the seeds, place several seeds in a row along one side of a paper towel as shown in </a:t>
            </a:r>
            <a:r>
              <a:rPr lang="en-US" i="1" dirty="0"/>
              <a:t>Figure 3.1a  (page</a:t>
            </a:r>
            <a:r>
              <a:rPr lang="en-US" i="1" baseline="0" dirty="0"/>
              <a:t> 92)</a:t>
            </a:r>
            <a:r>
              <a:rPr lang="en-US" i="1" dirty="0"/>
              <a:t>. </a:t>
            </a:r>
            <a:r>
              <a:rPr lang="en-US" dirty="0"/>
              <a:t>Carefully roll up the paper towel from bottom to top. Place the rolled paper towel into a glass of water so that the seeds are at the top and out of the water glass </a:t>
            </a:r>
            <a:r>
              <a:rPr lang="en-US" i="1" dirty="0"/>
              <a:t>(Figure 3.1b)</a:t>
            </a:r>
            <a:r>
              <a:rPr lang="en-US" dirty="0"/>
              <a:t>. Water will wick up through the paper towel and keep the seeds moist. Prepare enough seedlings so that each team of 4. Students will have a seed to observe. Assume that just 1/2 of the seeds you prepare will germinate. Set the glasses of seeds in a location where they will not be disturbed. The seeds will need approximately 5 to 6 days for the roots to grow enough for observation. During the germination period, be careful to replace any water that is lost through evaporation. </a:t>
            </a:r>
          </a:p>
          <a:p>
            <a:endParaRPr lang="en-US" dirty="0"/>
          </a:p>
          <a:p>
            <a:pPr marL="232943" indent="-232943">
              <a:buFont typeface="Arial" panose="020B0604020202020204" pitchFamily="34" charset="0"/>
              <a:buChar char="•"/>
            </a:pPr>
            <a:r>
              <a:rPr lang="en-US" dirty="0"/>
              <a:t>Explain that they will now investigate the mechanism by which roots obtain nutrients from the soil. </a:t>
            </a:r>
          </a:p>
          <a:p>
            <a:pPr marL="690143" lvl="1" indent="-232943">
              <a:buFont typeface="Arial" panose="020B0604020202020204" pitchFamily="34" charset="0"/>
              <a:buChar char="•"/>
            </a:pPr>
            <a:r>
              <a:rPr lang="en-US" dirty="0"/>
              <a:t>Divide the students into teams of 4. </a:t>
            </a:r>
          </a:p>
          <a:p>
            <a:pPr marL="690143" lvl="1" indent="-232943">
              <a:buFont typeface="Arial" panose="020B0604020202020204" pitchFamily="34" charset="0"/>
              <a:buChar char="•"/>
            </a:pPr>
            <a:r>
              <a:rPr lang="en-US" dirty="0"/>
              <a:t>Pass out to each team a young seedling (taken from the paper towel germination) and a hand lens. This activity refers to the way that most plants obtain their nutrients through the root system. Legumes that carry out nitrogen fixation in their roots are a special case and are not dealt with here.</a:t>
            </a:r>
          </a:p>
          <a:p>
            <a:pPr marL="232943" indent="-232943">
              <a:buFont typeface="Arial" panose="020B0604020202020204" pitchFamily="34" charset="0"/>
              <a:buChar char="•"/>
            </a:pPr>
            <a:r>
              <a:rPr lang="en-US" dirty="0"/>
              <a:t>Instruct the students to take a minute to observe the seedling’s root system with the hand lens and write down their observations on a piece of paper. The root hairs are white and very fine. Provide a dark background against which the root hairs are more easily visible.</a:t>
            </a:r>
          </a:p>
          <a:p>
            <a:pPr marL="0" indent="0">
              <a:buFont typeface="Arial" panose="020B0604020202020204" pitchFamily="34" charset="0"/>
              <a:buNone/>
            </a:pPr>
            <a:endParaRPr lang="en-US" dirty="0"/>
          </a:p>
          <a:p>
            <a:pPr marL="232943" indent="-232943">
              <a:buFont typeface="Arial" panose="020B0604020202020204" pitchFamily="34" charset="0"/>
              <a:buChar char="•"/>
            </a:pPr>
            <a:r>
              <a:rPr lang="en-US" dirty="0"/>
              <a:t>After the students have recorded their observations, ask volunteers to describe what they saw. Students will report seeing one large root emerging from the seed. They also will describe fine white hairs growing out from the root.</a:t>
            </a:r>
          </a:p>
          <a:p>
            <a:pPr marL="0" indent="0">
              <a:buFont typeface="Arial" panose="020B0604020202020204" pitchFamily="34" charset="0"/>
              <a:buNone/>
            </a:pPr>
            <a:endParaRPr lang="en-US" dirty="0"/>
          </a:p>
          <a:p>
            <a:pPr marL="232943" indent="-232943">
              <a:buFont typeface="Arial" panose="020B0604020202020204" pitchFamily="34" charset="0"/>
              <a:buChar char="•"/>
            </a:pPr>
            <a:r>
              <a:rPr lang="en-US" dirty="0"/>
              <a:t>Remind students of the first statement from </a:t>
            </a:r>
            <a:r>
              <a:rPr lang="en-US" i="1" dirty="0"/>
              <a:t>Master 3.1, What do you know about Roots?: </a:t>
            </a:r>
            <a:r>
              <a:rPr lang="en-US" dirty="0"/>
              <a:t>“Plant roots have tiny hairs that absorb water.” (Page</a:t>
            </a:r>
            <a:r>
              <a:rPr lang="en-US" baseline="0" dirty="0"/>
              <a:t> 104)</a:t>
            </a:r>
            <a:r>
              <a:rPr lang="en-US" i="1" baseline="0" dirty="0"/>
              <a:t>  </a:t>
            </a:r>
            <a:r>
              <a:rPr lang="en-US" dirty="0"/>
              <a:t>Ask, “Why do you think that plants have so many root hairs?” Student responses will vary. </a:t>
            </a:r>
          </a:p>
          <a:p>
            <a:pPr marL="690143" lvl="1" indent="-232943">
              <a:buFont typeface="Arial" panose="020B0604020202020204" pitchFamily="34" charset="0"/>
              <a:buChar char="•"/>
            </a:pPr>
            <a:r>
              <a:rPr lang="en-US" dirty="0"/>
              <a:t>Guide the discussion to bring out that more root hairs mean more surface area with which to contact water and nutrients in the soil. In </a:t>
            </a:r>
            <a:r>
              <a:rPr lang="en-US" i="0" dirty="0"/>
              <a:t>Lesson 2</a:t>
            </a:r>
            <a:r>
              <a:rPr lang="en-US" i="1" dirty="0"/>
              <a:t>, </a:t>
            </a:r>
            <a:r>
              <a:rPr lang="en-US" dirty="0"/>
              <a:t>students learned about particle size and surface area. In this case, the small projections on the root are another example of the importance of increasing surface area. </a:t>
            </a:r>
          </a:p>
          <a:p>
            <a:pPr marL="457200" lvl="1" indent="0">
              <a:buFont typeface="Arial" panose="020B0604020202020204" pitchFamily="34" charset="0"/>
              <a:buNone/>
            </a:pPr>
            <a:endParaRPr lang="en-US" dirty="0"/>
          </a:p>
          <a:p>
            <a:pPr marL="232943" indent="-232943">
              <a:buFont typeface="Arial" panose="020B0604020202020204" pitchFamily="34" charset="0"/>
              <a:buChar char="•"/>
            </a:pPr>
            <a:r>
              <a:rPr lang="en-US" dirty="0"/>
              <a:t>Ask students, “How do nutrients in the soil water get into the root hairs?” </a:t>
            </a:r>
            <a:r>
              <a:rPr lang="en-US" b="1" dirty="0"/>
              <a:t> </a:t>
            </a:r>
            <a:r>
              <a:rPr lang="en-US" dirty="0"/>
              <a:t>Students’ responses will vary. At this time, accept all answers.</a:t>
            </a:r>
          </a:p>
          <a:p>
            <a:r>
              <a:rPr lang="en-US" dirty="0"/>
              <a:t> </a:t>
            </a:r>
          </a:p>
          <a:p>
            <a:endParaRPr lang="en-US" dirty="0"/>
          </a:p>
        </p:txBody>
      </p:sp>
      <p:sp>
        <p:nvSpPr>
          <p:cNvPr id="4" name="Slide Number Placeholder 3"/>
          <p:cNvSpPr>
            <a:spLocks noGrp="1"/>
          </p:cNvSpPr>
          <p:nvPr>
            <p:ph type="sldNum" sz="quarter" idx="10"/>
          </p:nvPr>
        </p:nvSpPr>
        <p:spPr/>
        <p:txBody>
          <a:bodyPr/>
          <a:lstStyle/>
          <a:p>
            <a:fld id="{EBDF7FA7-2965-449D-82F5-AD431661906D}" type="slidenum">
              <a:rPr lang="en-US" smtClean="0"/>
              <a:t>9</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80864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44105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42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96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114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417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98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544BB6-861B-4FA8-9181-D228ECEEC34B}" type="datetimeFigureOut">
              <a:rPr lang="en-US" smtClean="0"/>
              <a:t>2/21/19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1E61771-9704-4603-8F46-0B92E910F5A1}" type="slidenum">
              <a:rPr lang="en-US" smtClean="0"/>
              <a:t>‹#›</a:t>
            </a:fld>
            <a:endParaRPr lang="en-US"/>
          </a:p>
        </p:txBody>
      </p:sp>
    </p:spTree>
    <p:extLst>
      <p:ext uri="{BB962C8B-B14F-4D97-AF65-F5344CB8AC3E}">
        <p14:creationId xmlns:p14="http://schemas.microsoft.com/office/powerpoint/2010/main" val="271323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801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197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862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6482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18646" y="5845684"/>
            <a:ext cx="2898709" cy="932432"/>
          </a:xfrm>
          <a:prstGeom prst="rect">
            <a:avLst/>
          </a:prstGeom>
        </p:spPr>
      </p:pic>
      <p:pic>
        <p:nvPicPr>
          <p:cNvPr id="5" name="Picture 4">
            <a:extLst>
              <a:ext uri="{FF2B5EF4-FFF2-40B4-BE49-F238E27FC236}">
                <a16:creationId xmlns:a16="http://schemas.microsoft.com/office/drawing/2014/main" id="{794876F6-69A4-2046-A396-140BAF6DED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645" y="5850502"/>
            <a:ext cx="4533743" cy="1007498"/>
          </a:xfrm>
          <a:prstGeom prst="rect">
            <a:avLst/>
          </a:prstGeom>
        </p:spPr>
      </p:pic>
    </p:spTree>
    <p:extLst>
      <p:ext uri="{BB962C8B-B14F-4D97-AF65-F5344CB8AC3E}">
        <p14:creationId xmlns:p14="http://schemas.microsoft.com/office/powerpoint/2010/main" val="385190978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679" y="4552670"/>
            <a:ext cx="4411087" cy="14189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1694" cy="4432881"/>
          </a:xfrm>
          <a:prstGeom prst="rect">
            <a:avLst/>
          </a:prstGeom>
        </p:spPr>
      </p:pic>
    </p:spTree>
    <p:extLst>
      <p:ext uri="{BB962C8B-B14F-4D97-AF65-F5344CB8AC3E}">
        <p14:creationId xmlns:p14="http://schemas.microsoft.com/office/powerpoint/2010/main" val="142436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this! </a:t>
            </a:r>
            <a:br>
              <a:rPr lang="en-US" dirty="0"/>
            </a:br>
            <a:r>
              <a:rPr lang="en-US" dirty="0"/>
              <a:t>How does water enter root hairs?</a:t>
            </a:r>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86856" y="1673755"/>
            <a:ext cx="701828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682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182"/>
            <a:ext cx="10515600" cy="1325563"/>
          </a:xfrm>
        </p:spPr>
        <p:txBody>
          <a:bodyPr/>
          <a:lstStyle/>
          <a:p>
            <a:r>
              <a:rPr lang="en-US" dirty="0"/>
              <a:t>How does water enter root hairs?</a:t>
            </a:r>
          </a:p>
        </p:txBody>
      </p:sp>
      <p:sp>
        <p:nvSpPr>
          <p:cNvPr id="7" name="Content Placeholder 6"/>
          <p:cNvSpPr>
            <a:spLocks noGrp="1"/>
          </p:cNvSpPr>
          <p:nvPr>
            <p:ph idx="1"/>
          </p:nvPr>
        </p:nvSpPr>
        <p:spPr>
          <a:xfrm>
            <a:off x="838200" y="1616529"/>
            <a:ext cx="10515600" cy="4560434"/>
          </a:xfrm>
        </p:spPr>
        <p:txBody>
          <a:bodyPr>
            <a:normAutofit fontScale="92500"/>
          </a:bodyPr>
          <a:lstStyle/>
          <a:p>
            <a:pPr marL="514350" indent="-514350">
              <a:buAutoNum type="arabicPeriod"/>
            </a:pPr>
            <a:r>
              <a:rPr lang="en-US" dirty="0"/>
              <a:t>Fill the cup about ½ full of water.</a:t>
            </a:r>
          </a:p>
          <a:p>
            <a:pPr marL="514350" indent="-514350">
              <a:buAutoNum type="arabicPeriod"/>
            </a:pPr>
            <a:r>
              <a:rPr lang="en-US" dirty="0"/>
              <a:t>Place the cup of water into the center of the larger container.</a:t>
            </a:r>
          </a:p>
          <a:p>
            <a:pPr marL="514350" indent="-514350">
              <a:buAutoNum type="arabicPeriod"/>
            </a:pPr>
            <a:r>
              <a:rPr lang="en-US" dirty="0"/>
              <a:t>Fill the larger container with water until its level is the same as that in the cup.</a:t>
            </a:r>
          </a:p>
          <a:p>
            <a:pPr marL="514350" indent="-514350">
              <a:buAutoNum type="arabicPeriod"/>
            </a:pPr>
            <a:r>
              <a:rPr lang="en-US" dirty="0"/>
              <a:t>Add several drops of food coloring to the water in the larger container and gently mix the water until the color is evenly distributed through the water. Do not add food coloring to the water in the cup!</a:t>
            </a:r>
          </a:p>
          <a:p>
            <a:pPr marL="514350" indent="-514350">
              <a:buAutoNum type="arabicPeriod"/>
            </a:pPr>
            <a:r>
              <a:rPr lang="en-US" dirty="0"/>
              <a:t>Using a sharp pencil, poke two holes in the cup, opposite each other. </a:t>
            </a:r>
          </a:p>
          <a:p>
            <a:pPr marL="514350" indent="-514350">
              <a:buAutoNum type="arabicPeriod"/>
            </a:pPr>
            <a:r>
              <a:rPr lang="en-US" dirty="0"/>
              <a:t>Watch the water in the cup for five minutes and record your observations.</a:t>
            </a:r>
          </a:p>
        </p:txBody>
      </p:sp>
    </p:spTree>
    <p:extLst>
      <p:ext uri="{BB962C8B-B14F-4D97-AF65-F5344CB8AC3E}">
        <p14:creationId xmlns:p14="http://schemas.microsoft.com/office/powerpoint/2010/main" val="3645409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78924"/>
            <a:ext cx="10515600" cy="3566160"/>
          </a:xfrm>
        </p:spPr>
        <p:txBody>
          <a:bodyPr/>
          <a:lstStyle/>
          <a:p>
            <a:r>
              <a:rPr lang="en-US" dirty="0"/>
              <a:t>Why did the colored water enter the cup?</a:t>
            </a:r>
          </a:p>
          <a:p>
            <a:r>
              <a:rPr lang="en-US" dirty="0"/>
              <a:t>What is the process where a substance moves from an area of higher concentration to an area of lower concentration?</a:t>
            </a:r>
          </a:p>
          <a:p>
            <a:r>
              <a:rPr lang="en-US" dirty="0"/>
              <a:t>Where does the energy come from to drive this process?</a:t>
            </a:r>
          </a:p>
        </p:txBody>
      </p:sp>
      <p:sp>
        <p:nvSpPr>
          <p:cNvPr id="4" name="TextBox 3"/>
          <p:cNvSpPr txBox="1"/>
          <p:nvPr/>
        </p:nvSpPr>
        <p:spPr>
          <a:xfrm>
            <a:off x="1873135" y="482138"/>
            <a:ext cx="8445731" cy="584775"/>
          </a:xfrm>
          <a:prstGeom prst="rect">
            <a:avLst/>
          </a:prstGeom>
          <a:noFill/>
        </p:spPr>
        <p:txBody>
          <a:bodyPr wrap="square" rtlCol="0">
            <a:spAutoFit/>
          </a:bodyPr>
          <a:lstStyle/>
          <a:p>
            <a:pPr algn="ctr"/>
            <a:r>
              <a:rPr lang="en-US" sz="3200" b="1" dirty="0"/>
              <a:t>Think about it!</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5605" y="3884293"/>
            <a:ext cx="4018660" cy="2491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668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Experiments with Roots</a:t>
            </a:r>
          </a:p>
        </p:txBody>
      </p:sp>
      <p:sp>
        <p:nvSpPr>
          <p:cNvPr id="3" name="Content Placeholder 2"/>
          <p:cNvSpPr>
            <a:spLocks noGrp="1"/>
          </p:cNvSpPr>
          <p:nvPr>
            <p:ph idx="1"/>
          </p:nvPr>
        </p:nvSpPr>
        <p:spPr>
          <a:xfrm>
            <a:off x="838200" y="1690688"/>
            <a:ext cx="10515600" cy="1565968"/>
          </a:xfrm>
          <a:solidFill>
            <a:schemeClr val="bg1">
              <a:lumMod val="95000"/>
            </a:schemeClr>
          </a:solidFill>
        </p:spPr>
        <p:txBody>
          <a:bodyPr>
            <a:normAutofit lnSpcReduction="10000"/>
          </a:bodyPr>
          <a:lstStyle/>
          <a:p>
            <a:pPr marL="0" indent="0">
              <a:buNone/>
            </a:pPr>
            <a:r>
              <a:rPr lang="en-US" dirty="0"/>
              <a:t>Scientists measured the concentrations of various essential elements in the soil and inside the root hairs. They found that some essential elements had concentrations up to 100 times greater inside the root hairs compared with the soil.</a:t>
            </a:r>
          </a:p>
        </p:txBody>
      </p:sp>
      <p:sp>
        <p:nvSpPr>
          <p:cNvPr id="4" name="TextBox 3"/>
          <p:cNvSpPr txBox="1"/>
          <p:nvPr/>
        </p:nvSpPr>
        <p:spPr>
          <a:xfrm>
            <a:off x="5715000" y="3823854"/>
            <a:ext cx="4234780"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dirty="0"/>
              <a:t>What process can move a substance against its concentration gradient?</a:t>
            </a:r>
          </a:p>
        </p:txBody>
      </p:sp>
      <p:pic>
        <p:nvPicPr>
          <p:cNvPr id="5" name="image85.jpeg"/>
          <p:cNvPicPr/>
          <p:nvPr/>
        </p:nvPicPr>
        <p:blipFill>
          <a:blip r:embed="rId3" cstate="print"/>
          <a:stretch>
            <a:fillRect/>
          </a:stretch>
        </p:blipFill>
        <p:spPr>
          <a:xfrm>
            <a:off x="838200" y="3270536"/>
            <a:ext cx="4351251" cy="2623365"/>
          </a:xfrm>
          <a:prstGeom prst="rect">
            <a:avLst/>
          </a:prstGeom>
        </p:spPr>
      </p:pic>
    </p:spTree>
    <p:extLst>
      <p:ext uri="{BB962C8B-B14F-4D97-AF65-F5344CB8AC3E}">
        <p14:creationId xmlns:p14="http://schemas.microsoft.com/office/powerpoint/2010/main" val="640109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Experiments with Roots</a:t>
            </a:r>
          </a:p>
        </p:txBody>
      </p:sp>
      <p:sp>
        <p:nvSpPr>
          <p:cNvPr id="3" name="Content Placeholder 2"/>
          <p:cNvSpPr>
            <a:spLocks noGrp="1"/>
          </p:cNvSpPr>
          <p:nvPr>
            <p:ph idx="1"/>
          </p:nvPr>
        </p:nvSpPr>
        <p:spPr>
          <a:xfrm>
            <a:off x="838200" y="1690688"/>
            <a:ext cx="10515600" cy="1565968"/>
          </a:xfrm>
          <a:solidFill>
            <a:schemeClr val="bg1">
              <a:lumMod val="95000"/>
            </a:schemeClr>
          </a:solidFill>
        </p:spPr>
        <p:txBody>
          <a:bodyPr>
            <a:normAutofit fontScale="92500" lnSpcReduction="20000"/>
          </a:bodyPr>
          <a:lstStyle/>
          <a:p>
            <a:pPr marL="0" indent="0">
              <a:buNone/>
            </a:pPr>
            <a:r>
              <a:rPr lang="en-US" dirty="0"/>
              <a:t>The data from the previous slide cause the scientists to suspect that active transport was responsible for concentrating some essential elements in the root hairs. They next exposed the living roots to a chemical that stops the synthesis of ATP. Once again, they measured concentrations of essential elements in the soil and inside the root hairs.</a:t>
            </a:r>
          </a:p>
        </p:txBody>
      </p:sp>
      <p:sp>
        <p:nvSpPr>
          <p:cNvPr id="4" name="TextBox 3"/>
          <p:cNvSpPr txBox="1"/>
          <p:nvPr/>
        </p:nvSpPr>
        <p:spPr>
          <a:xfrm>
            <a:off x="7421880" y="3754252"/>
            <a:ext cx="3793346"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2000" dirty="0"/>
              <a:t>What do you think they observed?</a:t>
            </a:r>
          </a:p>
        </p:txBody>
      </p:sp>
      <p:pic>
        <p:nvPicPr>
          <p:cNvPr id="5" name="image85.jpeg"/>
          <p:cNvPicPr/>
          <p:nvPr/>
        </p:nvPicPr>
        <p:blipFill>
          <a:blip r:embed="rId3" cstate="print"/>
          <a:stretch>
            <a:fillRect/>
          </a:stretch>
        </p:blipFill>
        <p:spPr>
          <a:xfrm>
            <a:off x="838200" y="3270536"/>
            <a:ext cx="4351251" cy="2623365"/>
          </a:xfrm>
          <a:prstGeom prst="rect">
            <a:avLst/>
          </a:prstGeom>
        </p:spPr>
      </p:pic>
    </p:spTree>
    <p:extLst>
      <p:ext uri="{BB962C8B-B14F-4D97-AF65-F5344CB8AC3E}">
        <p14:creationId xmlns:p14="http://schemas.microsoft.com/office/powerpoint/2010/main" val="3863234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Agree or Disagree?</a:t>
            </a:r>
          </a:p>
        </p:txBody>
      </p:sp>
      <p:sp>
        <p:nvSpPr>
          <p:cNvPr id="4" name="Content Placeholder 3"/>
          <p:cNvSpPr>
            <a:spLocks noGrp="1"/>
          </p:cNvSpPr>
          <p:nvPr>
            <p:ph sz="half" idx="1"/>
          </p:nvPr>
        </p:nvSpPr>
        <p:spPr>
          <a:xfrm>
            <a:off x="838199" y="1289300"/>
            <a:ext cx="7094081" cy="4887663"/>
          </a:xfrm>
        </p:spPr>
        <p:txBody>
          <a:bodyPr>
            <a:normAutofit/>
          </a:bodyPr>
          <a:lstStyle/>
          <a:p>
            <a:r>
              <a:rPr lang="en-US" sz="3200" dirty="0"/>
              <a:t>Plant roots have tiny hairs that absorb water.</a:t>
            </a:r>
          </a:p>
          <a:p>
            <a:r>
              <a:rPr lang="en-US" sz="3200" dirty="0"/>
              <a:t>Plant roots use energy to pump water into the plant.</a:t>
            </a:r>
          </a:p>
          <a:p>
            <a:r>
              <a:rPr lang="en-US" sz="3200" dirty="0"/>
              <a:t>Nutrients enter root cells through the process of diffusion.</a:t>
            </a:r>
          </a:p>
          <a:p>
            <a:r>
              <a:rPr lang="en-US" sz="3200" dirty="0"/>
              <a:t>Nutrients enter root cells through the process of active transport.</a:t>
            </a:r>
          </a:p>
          <a:p>
            <a:r>
              <a:rPr lang="en-US" sz="3200" dirty="0"/>
              <a:t>Plant roots grow until they find water.</a:t>
            </a:r>
          </a:p>
        </p:txBody>
      </p:sp>
      <p:pic>
        <p:nvPicPr>
          <p:cNvPr id="6" name="Content Placeholder 5"/>
          <p:cNvPicPr>
            <a:picLocks noGrp="1" noChangeAspect="1"/>
          </p:cNvPicPr>
          <p:nvPr>
            <p:ph sz="half" idx="2"/>
          </p:nvPr>
        </p:nvPicPr>
        <p:blipFill>
          <a:blip r:embed="rId3"/>
          <a:stretch>
            <a:fillRect/>
          </a:stretch>
        </p:blipFill>
        <p:spPr>
          <a:xfrm>
            <a:off x="7932281" y="854960"/>
            <a:ext cx="3421519" cy="4236166"/>
          </a:xfrm>
          <a:prstGeom prst="rect">
            <a:avLst/>
          </a:prstGeom>
        </p:spPr>
      </p:pic>
    </p:spTree>
    <p:extLst>
      <p:ext uri="{BB962C8B-B14F-4D97-AF65-F5344CB8AC3E}">
        <p14:creationId xmlns:p14="http://schemas.microsoft.com/office/powerpoint/2010/main" val="957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Water-Nutrient Transport</a:t>
            </a:r>
          </a:p>
        </p:txBody>
      </p:sp>
      <p:sp>
        <p:nvSpPr>
          <p:cNvPr id="5" name="Text Placeholder 4"/>
          <p:cNvSpPr>
            <a:spLocks noGrp="1"/>
          </p:cNvSpPr>
          <p:nvPr>
            <p:ph type="body" idx="1"/>
          </p:nvPr>
        </p:nvSpPr>
        <p:spPr>
          <a:xfrm>
            <a:off x="839788" y="1681163"/>
            <a:ext cx="10066510" cy="823912"/>
          </a:xfrm>
        </p:spPr>
        <p:txBody>
          <a:bodyPr>
            <a:normAutofit/>
          </a:bodyPr>
          <a:lstStyle/>
          <a:p>
            <a:r>
              <a:rPr lang="en-US" dirty="0"/>
              <a:t>Food coloring is transported up the celery stalk in the plant’s xylem system.</a:t>
            </a:r>
          </a:p>
        </p:txBody>
      </p:sp>
      <p:pic>
        <p:nvPicPr>
          <p:cNvPr id="9" name="image82.jpeg"/>
          <p:cNvPicPr>
            <a:picLocks noGrp="1"/>
          </p:cNvPicPr>
          <p:nvPr>
            <p:ph sz="half" idx="2"/>
          </p:nvPr>
        </p:nvPicPr>
        <p:blipFill>
          <a:blip r:embed="rId3" cstate="print"/>
          <a:stretch>
            <a:fillRect/>
          </a:stretch>
        </p:blipFill>
        <p:spPr>
          <a:xfrm>
            <a:off x="3517107" y="2669369"/>
            <a:ext cx="5157787" cy="3356000"/>
          </a:xfrm>
          <a:prstGeom prst="rect">
            <a:avLst/>
          </a:prstGeom>
        </p:spPr>
      </p:pic>
    </p:spTree>
    <p:extLst>
      <p:ext uri="{BB962C8B-B14F-4D97-AF65-F5344CB8AC3E}">
        <p14:creationId xmlns:p14="http://schemas.microsoft.com/office/powerpoint/2010/main" val="1512341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415460" cy="1325563"/>
          </a:xfrm>
        </p:spPr>
        <p:txBody>
          <a:bodyPr>
            <a:normAutofit fontScale="90000"/>
          </a:bodyPr>
          <a:lstStyle/>
          <a:p>
            <a:pPr algn="ctr"/>
            <a:r>
              <a:rPr lang="en-US" sz="4000" dirty="0"/>
              <a:t>The Plant Vascular System</a:t>
            </a:r>
          </a:p>
        </p:txBody>
      </p:sp>
      <p:pic>
        <p:nvPicPr>
          <p:cNvPr id="4" name="Content Placeholder 3"/>
          <p:cNvPicPr>
            <a:picLocks noGrp="1" noChangeAspect="1"/>
          </p:cNvPicPr>
          <p:nvPr>
            <p:ph idx="1"/>
          </p:nvPr>
        </p:nvPicPr>
        <p:blipFill rotWithShape="1">
          <a:blip r:embed="rId3"/>
          <a:srcRect l="7490"/>
          <a:stretch/>
        </p:blipFill>
        <p:spPr>
          <a:xfrm>
            <a:off x="3415460" y="0"/>
            <a:ext cx="5361081" cy="6176963"/>
          </a:xfrm>
          <a:prstGeom prst="rect">
            <a:avLst/>
          </a:prstGeom>
        </p:spPr>
      </p:pic>
      <p:sp>
        <p:nvSpPr>
          <p:cNvPr id="5" name="TextBox 4"/>
          <p:cNvSpPr txBox="1"/>
          <p:nvPr/>
        </p:nvSpPr>
        <p:spPr>
          <a:xfrm>
            <a:off x="1270777" y="3653126"/>
            <a:ext cx="1945178" cy="13234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000" b="1" u="sng" dirty="0"/>
              <a:t>Xylem</a:t>
            </a:r>
            <a:r>
              <a:rPr lang="en-US" sz="2000" b="1" dirty="0"/>
              <a:t> transports water </a:t>
            </a:r>
            <a:r>
              <a:rPr lang="en-US" sz="2000" b="1" u="sng" dirty="0"/>
              <a:t>up</a:t>
            </a:r>
            <a:r>
              <a:rPr lang="en-US" sz="2000" b="1" dirty="0"/>
              <a:t> from the roots.</a:t>
            </a:r>
          </a:p>
        </p:txBody>
      </p:sp>
      <p:sp>
        <p:nvSpPr>
          <p:cNvPr id="6" name="TextBox 5"/>
          <p:cNvSpPr txBox="1"/>
          <p:nvPr/>
        </p:nvSpPr>
        <p:spPr>
          <a:xfrm>
            <a:off x="8976046" y="2725322"/>
            <a:ext cx="1945178" cy="224676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000" b="1" u="sng" dirty="0"/>
              <a:t>Phloem</a:t>
            </a:r>
            <a:r>
              <a:rPr lang="en-US" sz="2000" b="1" dirty="0"/>
              <a:t> transports sugars produced in the leaves during photosynthesis </a:t>
            </a:r>
            <a:r>
              <a:rPr lang="en-US" sz="2000" b="1" u="sng" dirty="0"/>
              <a:t>down</a:t>
            </a:r>
            <a:r>
              <a:rPr lang="en-US" sz="2000" b="1" dirty="0"/>
              <a:t> the plant.</a:t>
            </a:r>
          </a:p>
        </p:txBody>
      </p:sp>
    </p:spTree>
    <p:extLst>
      <p:ext uri="{BB962C8B-B14F-4D97-AF65-F5344CB8AC3E}">
        <p14:creationId xmlns:p14="http://schemas.microsoft.com/office/powerpoint/2010/main" val="1450613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702" y="1027906"/>
            <a:ext cx="4914207" cy="4572000"/>
          </a:xfrm>
        </p:spPr>
        <p:txBody>
          <a:bodyPr/>
          <a:lstStyle/>
          <a:p>
            <a:pPr marL="0" indent="0">
              <a:buNone/>
            </a:pPr>
            <a:r>
              <a:rPr lang="en-US" dirty="0"/>
              <a:t>Writing Assignment:</a:t>
            </a:r>
          </a:p>
          <a:p>
            <a:pPr marL="0" indent="0">
              <a:buNone/>
            </a:pPr>
            <a:endParaRPr lang="en-US" dirty="0"/>
          </a:p>
          <a:p>
            <a:pPr marL="0" indent="0">
              <a:buNone/>
            </a:pPr>
            <a:r>
              <a:rPr lang="en-US" dirty="0"/>
              <a:t>Compare and contrast the plant vascular system to the human circulatory system.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208" y="1027906"/>
            <a:ext cx="5931408" cy="4572000"/>
          </a:xfrm>
          <a:prstGeom prst="rect">
            <a:avLst/>
          </a:prstGeom>
        </p:spPr>
      </p:pic>
    </p:spTree>
    <p:extLst>
      <p:ext uri="{BB962C8B-B14F-4D97-AF65-F5344CB8AC3E}">
        <p14:creationId xmlns:p14="http://schemas.microsoft.com/office/powerpoint/2010/main" val="3676267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
            <a:ext cx="10515600" cy="731520"/>
          </a:xfrm>
        </p:spPr>
        <p:txBody>
          <a:bodyPr>
            <a:normAutofit/>
          </a:bodyPr>
          <a:lstStyle/>
          <a:p>
            <a:r>
              <a:rPr lang="en-US" sz="2800" dirty="0"/>
              <a:t>Soil Formation and Horizons: What do you notice about this picture?</a:t>
            </a:r>
          </a:p>
        </p:txBody>
      </p:sp>
      <p:pic>
        <p:nvPicPr>
          <p:cNvPr id="4" name="image87.jpeg"/>
          <p:cNvPicPr>
            <a:picLocks noGrp="1"/>
          </p:cNvPicPr>
          <p:nvPr>
            <p:ph idx="1"/>
          </p:nvPr>
        </p:nvPicPr>
        <p:blipFill>
          <a:blip r:embed="rId3" cstate="print"/>
          <a:stretch>
            <a:fillRect/>
          </a:stretch>
        </p:blipFill>
        <p:spPr>
          <a:xfrm>
            <a:off x="3437467" y="562188"/>
            <a:ext cx="6030320" cy="5262879"/>
          </a:xfrm>
          <a:prstGeom prst="rect">
            <a:avLst/>
          </a:prstGeom>
        </p:spPr>
      </p:pic>
    </p:spTree>
    <p:extLst>
      <p:ext uri="{BB962C8B-B14F-4D97-AF65-F5344CB8AC3E}">
        <p14:creationId xmlns:p14="http://schemas.microsoft.com/office/powerpoint/2010/main" val="1349451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Plant-Soil Interactions</a:t>
            </a:r>
          </a:p>
        </p:txBody>
      </p:sp>
      <p:sp>
        <p:nvSpPr>
          <p:cNvPr id="5" name="Text Placeholder 4"/>
          <p:cNvSpPr>
            <a:spLocks noGrp="1"/>
          </p:cNvSpPr>
          <p:nvPr>
            <p:ph type="body" idx="1"/>
          </p:nvPr>
        </p:nvSpPr>
        <p:spPr/>
        <p:txBody>
          <a:bodyPr/>
          <a:lstStyle/>
          <a:p>
            <a:r>
              <a:rPr lang="en-US" dirty="0"/>
              <a:t>Lesson 3</a:t>
            </a:r>
          </a:p>
          <a:p>
            <a:r>
              <a:rPr lang="en-US" dirty="0"/>
              <a:t>Explain</a:t>
            </a:r>
          </a:p>
        </p:txBody>
      </p:sp>
    </p:spTree>
    <p:extLst>
      <p:ext uri="{BB962C8B-B14F-4D97-AF65-F5344CB8AC3E}">
        <p14:creationId xmlns:p14="http://schemas.microsoft.com/office/powerpoint/2010/main" val="2220535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24823" t="17610" r="22432" b="43165"/>
          <a:stretch/>
        </p:blipFill>
        <p:spPr>
          <a:xfrm>
            <a:off x="1329372" y="1436024"/>
            <a:ext cx="9533257" cy="3985953"/>
          </a:xfrm>
          <a:prstGeom prst="rect">
            <a:avLst/>
          </a:prstGeom>
        </p:spPr>
      </p:pic>
    </p:spTree>
    <p:extLst>
      <p:ext uri="{BB962C8B-B14F-4D97-AF65-F5344CB8AC3E}">
        <p14:creationId xmlns:p14="http://schemas.microsoft.com/office/powerpoint/2010/main" val="724141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2"/>
          <p:cNvPicPr>
            <a:picLocks noGrp="1" noChangeAspect="1"/>
          </p:cNvPicPr>
          <p:nvPr>
            <p:ph idx="1"/>
          </p:nvPr>
        </p:nvPicPr>
        <p:blipFill rotWithShape="1">
          <a:blip r:embed="rId3"/>
          <a:srcRect l="25346" t="15737" r="23077" b="41817"/>
          <a:stretch/>
        </p:blipFill>
        <p:spPr>
          <a:xfrm>
            <a:off x="1621488" y="1358683"/>
            <a:ext cx="8949025" cy="4140635"/>
          </a:xfrm>
          <a:prstGeom prst="rect">
            <a:avLst/>
          </a:prstGeom>
        </p:spPr>
      </p:pic>
    </p:spTree>
    <p:extLst>
      <p:ext uri="{BB962C8B-B14F-4D97-AF65-F5344CB8AC3E}">
        <p14:creationId xmlns:p14="http://schemas.microsoft.com/office/powerpoint/2010/main" val="692531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65" y="140042"/>
            <a:ext cx="10515600" cy="1325563"/>
          </a:xfrm>
        </p:spPr>
        <p:txBody>
          <a:bodyPr/>
          <a:lstStyle/>
          <a:p>
            <a:r>
              <a:rPr lang="en-US" dirty="0"/>
              <a:t>Factors in Soil Formation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10202250"/>
              </p:ext>
            </p:extLst>
          </p:nvPr>
        </p:nvGraphicFramePr>
        <p:xfrm>
          <a:off x="140677" y="1055078"/>
          <a:ext cx="11549575" cy="5162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757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factors contribute to the disruption of the soil horizons?</a:t>
            </a:r>
          </a:p>
        </p:txBody>
      </p:sp>
      <p:sp>
        <p:nvSpPr>
          <p:cNvPr id="3" name="Content Placeholder 2"/>
          <p:cNvSpPr>
            <a:spLocks noGrp="1"/>
          </p:cNvSpPr>
          <p:nvPr>
            <p:ph idx="1"/>
          </p:nvPr>
        </p:nvSpPr>
        <p:spPr/>
        <p:txBody>
          <a:bodyPr/>
          <a:lstStyle/>
          <a:p>
            <a:r>
              <a:rPr lang="en-US" dirty="0"/>
              <a:t>Which soil horizon is most important to plant health?</a:t>
            </a:r>
          </a:p>
        </p:txBody>
      </p:sp>
      <p:pic>
        <p:nvPicPr>
          <p:cNvPr id="4" name="image87.jpeg"/>
          <p:cNvPicPr/>
          <p:nvPr/>
        </p:nvPicPr>
        <p:blipFill>
          <a:blip r:embed="rId3" cstate="print"/>
          <a:stretch>
            <a:fillRect/>
          </a:stretch>
        </p:blipFill>
        <p:spPr>
          <a:xfrm>
            <a:off x="3352800" y="2432253"/>
            <a:ext cx="5635278" cy="3409747"/>
          </a:xfrm>
          <a:prstGeom prst="rect">
            <a:avLst/>
          </a:prstGeom>
        </p:spPr>
      </p:pic>
    </p:spTree>
    <p:extLst>
      <p:ext uri="{BB962C8B-B14F-4D97-AF65-F5344CB8AC3E}">
        <p14:creationId xmlns:p14="http://schemas.microsoft.com/office/powerpoint/2010/main" val="841190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Dust Bowl: American History Connection</a:t>
            </a:r>
          </a:p>
        </p:txBody>
      </p:sp>
      <p:sp>
        <p:nvSpPr>
          <p:cNvPr id="4" name="Content Placeholder 3"/>
          <p:cNvSpPr>
            <a:spLocks noGrp="1"/>
          </p:cNvSpPr>
          <p:nvPr>
            <p:ph sz="half" idx="2"/>
          </p:nvPr>
        </p:nvSpPr>
        <p:spPr>
          <a:xfrm>
            <a:off x="839789" y="2505075"/>
            <a:ext cx="2916286" cy="3276747"/>
          </a:xfrm>
          <a:solidFill>
            <a:schemeClr val="bg1"/>
          </a:solidFill>
          <a:ln>
            <a:solidFill>
              <a:schemeClr val="accent1"/>
            </a:solidFill>
          </a:ln>
        </p:spPr>
        <p:txBody>
          <a:bodyPr>
            <a:normAutofit/>
          </a:bodyPr>
          <a:lstStyle/>
          <a:p>
            <a:r>
              <a:rPr lang="en-US" sz="1800" dirty="0"/>
              <a:t>overestimation of the region’s rainfall</a:t>
            </a:r>
          </a:p>
          <a:p>
            <a:r>
              <a:rPr lang="en-US" sz="1800" dirty="0"/>
              <a:t>an extended drought</a:t>
            </a:r>
          </a:p>
          <a:p>
            <a:r>
              <a:rPr lang="en-US" sz="1800" dirty="0"/>
              <a:t>high winds</a:t>
            </a:r>
          </a:p>
        </p:txBody>
      </p:sp>
      <p:sp>
        <p:nvSpPr>
          <p:cNvPr id="9" name="Text Placeholder 2"/>
          <p:cNvSpPr>
            <a:spLocks noGrp="1"/>
          </p:cNvSpPr>
          <p:nvPr>
            <p:ph type="body" idx="1"/>
          </p:nvPr>
        </p:nvSpPr>
        <p:spPr>
          <a:xfrm>
            <a:off x="839788" y="1681163"/>
            <a:ext cx="2916237" cy="823912"/>
          </a:xfrm>
          <a:ln>
            <a:solidFill>
              <a:schemeClr val="accent1"/>
            </a:solidFill>
          </a:ln>
        </p:spPr>
        <p:txBody>
          <a:bodyPr/>
          <a:lstStyle/>
          <a:p>
            <a:pPr algn="ctr"/>
            <a:r>
              <a:rPr lang="en-US" dirty="0"/>
              <a:t>Weather</a:t>
            </a:r>
          </a:p>
        </p:txBody>
      </p:sp>
      <p:sp>
        <p:nvSpPr>
          <p:cNvPr id="10" name="Text Placeholder 2"/>
          <p:cNvSpPr>
            <a:spLocks noGrp="1"/>
          </p:cNvSpPr>
          <p:nvPr>
            <p:ph type="body" idx="1"/>
          </p:nvPr>
        </p:nvSpPr>
        <p:spPr>
          <a:xfrm>
            <a:off x="7498393" y="1762125"/>
            <a:ext cx="2916237" cy="742950"/>
          </a:xfrm>
          <a:ln>
            <a:solidFill>
              <a:schemeClr val="accent1"/>
            </a:solidFill>
          </a:ln>
        </p:spPr>
        <p:txBody>
          <a:bodyPr/>
          <a:lstStyle/>
          <a:p>
            <a:pPr algn="ctr"/>
            <a:r>
              <a:rPr lang="en-US" dirty="0"/>
              <a:t>Farming Practices</a:t>
            </a:r>
          </a:p>
        </p:txBody>
      </p:sp>
      <p:sp>
        <p:nvSpPr>
          <p:cNvPr id="11" name="Text Placeholder 2"/>
          <p:cNvSpPr>
            <a:spLocks noGrp="1"/>
          </p:cNvSpPr>
          <p:nvPr>
            <p:ph type="body" idx="1"/>
          </p:nvPr>
        </p:nvSpPr>
        <p:spPr>
          <a:xfrm>
            <a:off x="4169141" y="1681163"/>
            <a:ext cx="2916237" cy="823912"/>
          </a:xfrm>
          <a:ln>
            <a:solidFill>
              <a:schemeClr val="accent1"/>
            </a:solidFill>
          </a:ln>
        </p:spPr>
        <p:txBody>
          <a:bodyPr/>
          <a:lstStyle/>
          <a:p>
            <a:pPr algn="ctr"/>
            <a:r>
              <a:rPr lang="en-US" dirty="0"/>
              <a:t>Economy</a:t>
            </a:r>
          </a:p>
        </p:txBody>
      </p:sp>
      <p:sp>
        <p:nvSpPr>
          <p:cNvPr id="12" name="Content Placeholder 3"/>
          <p:cNvSpPr>
            <a:spLocks noGrp="1"/>
          </p:cNvSpPr>
          <p:nvPr>
            <p:ph sz="half" idx="2"/>
          </p:nvPr>
        </p:nvSpPr>
        <p:spPr>
          <a:xfrm>
            <a:off x="4169091" y="2505075"/>
            <a:ext cx="2916286" cy="3276747"/>
          </a:xfrm>
          <a:solidFill>
            <a:schemeClr val="bg1"/>
          </a:solidFill>
          <a:ln>
            <a:solidFill>
              <a:schemeClr val="accent1"/>
            </a:solidFill>
          </a:ln>
        </p:spPr>
        <p:txBody>
          <a:bodyPr>
            <a:normAutofit fontScale="62500" lnSpcReduction="20000"/>
          </a:bodyPr>
          <a:lstStyle/>
          <a:p>
            <a:r>
              <a:rPr lang="en-US" dirty="0"/>
              <a:t>large influx of settlers who began farming</a:t>
            </a:r>
          </a:p>
          <a:p>
            <a:r>
              <a:rPr lang="en-US" dirty="0"/>
              <a:t>Russian Revolution and World War 1 causes crop prices to rise which led to more land farmed</a:t>
            </a:r>
          </a:p>
          <a:p>
            <a:r>
              <a:rPr lang="en-US" dirty="0"/>
              <a:t>US government land grants to farmers</a:t>
            </a:r>
          </a:p>
          <a:p>
            <a:r>
              <a:rPr lang="en-US" dirty="0"/>
              <a:t>increased use of mechanized farming.</a:t>
            </a:r>
          </a:p>
          <a:p>
            <a:r>
              <a:rPr lang="en-US" dirty="0"/>
              <a:t>overproduction of wheat</a:t>
            </a:r>
          </a:p>
          <a:p>
            <a:r>
              <a:rPr lang="en-US" dirty="0"/>
              <a:t>onset of the Great Depression</a:t>
            </a:r>
          </a:p>
        </p:txBody>
      </p:sp>
      <p:sp>
        <p:nvSpPr>
          <p:cNvPr id="13" name="Content Placeholder 3"/>
          <p:cNvSpPr>
            <a:spLocks noGrp="1"/>
          </p:cNvSpPr>
          <p:nvPr>
            <p:ph sz="half" idx="2"/>
          </p:nvPr>
        </p:nvSpPr>
        <p:spPr>
          <a:xfrm>
            <a:off x="7498392" y="2505075"/>
            <a:ext cx="2916286" cy="3276747"/>
          </a:xfrm>
          <a:solidFill>
            <a:schemeClr val="bg1"/>
          </a:solidFill>
          <a:ln>
            <a:solidFill>
              <a:schemeClr val="accent1"/>
            </a:solidFill>
          </a:ln>
        </p:spPr>
        <p:txBody>
          <a:bodyPr>
            <a:normAutofit/>
          </a:bodyPr>
          <a:lstStyle/>
          <a:p>
            <a:r>
              <a:rPr lang="en-US" sz="1800" dirty="0"/>
              <a:t>increased use of mechanized farming</a:t>
            </a:r>
          </a:p>
          <a:p>
            <a:r>
              <a:rPr lang="en-US" sz="1800" dirty="0"/>
              <a:t>practice of “deep plowing”</a:t>
            </a:r>
          </a:p>
          <a:p>
            <a:r>
              <a:rPr lang="en-US" sz="1800" dirty="0"/>
              <a:t>leaving soil unprotected</a:t>
            </a:r>
          </a:p>
        </p:txBody>
      </p:sp>
    </p:spTree>
    <p:extLst>
      <p:ext uri="{BB962C8B-B14F-4D97-AF65-F5344CB8AC3E}">
        <p14:creationId xmlns:p14="http://schemas.microsoft.com/office/powerpoint/2010/main" val="383087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213123" cy="1325563"/>
          </a:xfrm>
        </p:spPr>
        <p:txBody>
          <a:bodyPr/>
          <a:lstStyle/>
          <a:p>
            <a:r>
              <a:rPr lang="en-US" dirty="0"/>
              <a:t>The Dust Bowl &amp; </a:t>
            </a:r>
            <a:br>
              <a:rPr lang="en-US" dirty="0"/>
            </a:br>
            <a:r>
              <a:rPr lang="en-US" dirty="0"/>
              <a:t>Farming Practices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4210020"/>
              </p:ext>
            </p:extLst>
          </p:nvPr>
        </p:nvGraphicFramePr>
        <p:xfrm>
          <a:off x="323556" y="703384"/>
          <a:ext cx="11648049" cy="5528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7341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32214"/>
            <a:ext cx="10515600" cy="1325563"/>
          </a:xfrm>
        </p:spPr>
        <p:txBody>
          <a:bodyPr>
            <a:noAutofit/>
          </a:bodyPr>
          <a:lstStyle/>
          <a:p>
            <a:r>
              <a:rPr lang="en-US" dirty="0"/>
              <a:t>What challenge does this practice address?</a:t>
            </a:r>
            <a:endParaRPr lang="en-US" sz="7200" dirty="0"/>
          </a:p>
        </p:txBody>
      </p:sp>
      <p:sp>
        <p:nvSpPr>
          <p:cNvPr id="3" name="Content Placeholder 2"/>
          <p:cNvSpPr>
            <a:spLocks noGrp="1"/>
          </p:cNvSpPr>
          <p:nvPr>
            <p:ph idx="1"/>
          </p:nvPr>
        </p:nvSpPr>
        <p:spPr>
          <a:xfrm>
            <a:off x="838200" y="464234"/>
            <a:ext cx="10515600" cy="5712729"/>
          </a:xfrm>
        </p:spPr>
        <p:txBody>
          <a:bodyPr/>
          <a:lstStyle/>
          <a:p>
            <a:pPr marL="0" indent="0">
              <a:buNone/>
            </a:pPr>
            <a:r>
              <a:rPr lang="en-US" dirty="0"/>
              <a:t>Crop Rotation: Long ago, farmers discovered that growing the same crop in the same field year after year led to unhealthy plants and decreased crop growth. To address this problem, farmers use crop rotation. They plant crops with different nutrient requirements one after the other in the same field. The aim is to strike a balance so that not all of the crops are depleting any given nutrient in the soil.</a:t>
            </a:r>
          </a:p>
          <a:p>
            <a:pPr marL="457200" lvl="1" indent="0">
              <a:buNone/>
            </a:pPr>
            <a:endParaRPr lang="en-US" dirty="0"/>
          </a:p>
        </p:txBody>
      </p:sp>
    </p:spTree>
    <p:extLst>
      <p:ext uri="{BB962C8B-B14F-4D97-AF65-F5344CB8AC3E}">
        <p14:creationId xmlns:p14="http://schemas.microsoft.com/office/powerpoint/2010/main" val="1854621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32214"/>
            <a:ext cx="10515600" cy="1325563"/>
          </a:xfrm>
        </p:spPr>
        <p:txBody>
          <a:bodyPr>
            <a:noAutofit/>
          </a:bodyPr>
          <a:lstStyle/>
          <a:p>
            <a:r>
              <a:rPr lang="en-US" dirty="0"/>
              <a:t>What challenge does this practice address?</a:t>
            </a:r>
            <a:endParaRPr lang="en-US" sz="7200" dirty="0"/>
          </a:p>
        </p:txBody>
      </p:sp>
      <p:sp>
        <p:nvSpPr>
          <p:cNvPr id="3" name="Content Placeholder 2"/>
          <p:cNvSpPr>
            <a:spLocks noGrp="1"/>
          </p:cNvSpPr>
          <p:nvPr>
            <p:ph idx="1"/>
          </p:nvPr>
        </p:nvSpPr>
        <p:spPr>
          <a:xfrm>
            <a:off x="874542" y="478302"/>
            <a:ext cx="10515600" cy="5712729"/>
          </a:xfrm>
        </p:spPr>
        <p:txBody>
          <a:bodyPr/>
          <a:lstStyle/>
          <a:p>
            <a:pPr marL="0" indent="0">
              <a:buNone/>
            </a:pPr>
            <a:r>
              <a:rPr lang="en-US" dirty="0"/>
              <a:t>Strip Farming: This practice involves dividing the field into parallel, long, narrow strips. The strips are organized so that they are perpendicular to the prevailing winds. Every other strip is planted with seed while the strips in between are left unplanted.</a:t>
            </a:r>
          </a:p>
          <a:p>
            <a:pPr marL="457200" lvl="1" indent="0">
              <a:buNone/>
            </a:pPr>
            <a:endParaRPr lang="en-US" dirty="0"/>
          </a:p>
        </p:txBody>
      </p:sp>
    </p:spTree>
    <p:extLst>
      <p:ext uri="{BB962C8B-B14F-4D97-AF65-F5344CB8AC3E}">
        <p14:creationId xmlns:p14="http://schemas.microsoft.com/office/powerpoint/2010/main" val="1840263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32214"/>
            <a:ext cx="10515600" cy="1325563"/>
          </a:xfrm>
        </p:spPr>
        <p:txBody>
          <a:bodyPr>
            <a:noAutofit/>
          </a:bodyPr>
          <a:lstStyle/>
          <a:p>
            <a:r>
              <a:rPr lang="en-US" dirty="0"/>
              <a:t>What challenge does this practice address?</a:t>
            </a:r>
            <a:endParaRPr lang="en-US" sz="7200" dirty="0"/>
          </a:p>
        </p:txBody>
      </p:sp>
      <p:sp>
        <p:nvSpPr>
          <p:cNvPr id="3" name="Content Placeholder 2"/>
          <p:cNvSpPr>
            <a:spLocks noGrp="1"/>
          </p:cNvSpPr>
          <p:nvPr>
            <p:ph idx="1"/>
          </p:nvPr>
        </p:nvSpPr>
        <p:spPr>
          <a:xfrm>
            <a:off x="874542" y="478302"/>
            <a:ext cx="10515600" cy="5712729"/>
          </a:xfrm>
        </p:spPr>
        <p:txBody>
          <a:bodyPr/>
          <a:lstStyle/>
          <a:p>
            <a:pPr marL="0" indent="0">
              <a:buNone/>
            </a:pPr>
            <a:r>
              <a:rPr lang="en-US" dirty="0"/>
              <a:t>Contour farming involves plowing a field along its elevation lines. This means that the ruts formed by the plow run perpendicular to the slopes. The furrows form level curves around the field. This keeps rain from running rapidly downhill, causing erosion.</a:t>
            </a:r>
          </a:p>
          <a:p>
            <a:pPr marL="457200" lvl="1" indent="0">
              <a:buNone/>
            </a:pPr>
            <a:endParaRPr lang="en-US" dirty="0"/>
          </a:p>
        </p:txBody>
      </p:sp>
    </p:spTree>
    <p:extLst>
      <p:ext uri="{BB962C8B-B14F-4D97-AF65-F5344CB8AC3E}">
        <p14:creationId xmlns:p14="http://schemas.microsoft.com/office/powerpoint/2010/main" val="2762133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Are Soil Horizons Still in Danger?</a:t>
            </a:r>
          </a:p>
        </p:txBody>
      </p:sp>
      <p:sp>
        <p:nvSpPr>
          <p:cNvPr id="3" name="Content Placeholder 2"/>
          <p:cNvSpPr>
            <a:spLocks noGrp="1"/>
          </p:cNvSpPr>
          <p:nvPr>
            <p:ph idx="1"/>
          </p:nvPr>
        </p:nvSpPr>
        <p:spPr>
          <a:xfrm>
            <a:off x="393895" y="1223889"/>
            <a:ext cx="10959905" cy="4953074"/>
          </a:xfrm>
        </p:spPr>
        <p:txBody>
          <a:bodyPr>
            <a:normAutofit fontScale="62500" lnSpcReduction="20000"/>
          </a:bodyPr>
          <a:lstStyle/>
          <a:p>
            <a:pPr marL="0" indent="0">
              <a:buNone/>
            </a:pPr>
            <a:r>
              <a:rPr lang="en-US" dirty="0"/>
              <a:t>The amount of dust blown across the landscape has increased over the last 17 years in large swaths of the West, according to a study led by the University of Colorado, Boulder.</a:t>
            </a:r>
          </a:p>
          <a:p>
            <a:pPr marL="0" indent="0">
              <a:buNone/>
            </a:pPr>
            <a:endParaRPr lang="en-US" dirty="0"/>
          </a:p>
          <a:p>
            <a:pPr marL="0" indent="0">
              <a:buNone/>
            </a:pPr>
            <a:r>
              <a:rPr lang="en-US" dirty="0"/>
              <a:t>For the new study, the research team set out to determine if they could use calcium deposition as a proxy for dust measurements. Calcium can make its way into the atmosphere—before falling back to Earth along with precipitation—through a number of avenues, including coal-fired power plants, forest fires, ocean spray, and, key to this study, wind erosion of soils.</a:t>
            </a:r>
          </a:p>
          <a:p>
            <a:pPr marL="0" indent="0">
              <a:buNone/>
            </a:pPr>
            <a:endParaRPr lang="en-US" dirty="0"/>
          </a:p>
          <a:p>
            <a:pPr marL="0" indent="0">
              <a:buNone/>
            </a:pPr>
            <a:r>
              <a:rPr lang="en-US" dirty="0"/>
              <a:t>The amount of calcium dissolved in precipitation has long been measured by the National Atmospheric Deposition Program (NADP), which began recording the chemicals dissolved in precipitation in the late 1970s to better understand the phenomenon of acid rain.</a:t>
            </a:r>
          </a:p>
          <a:p>
            <a:pPr marL="0" indent="0">
              <a:buNone/>
            </a:pPr>
            <a:endParaRPr lang="en-US" dirty="0"/>
          </a:p>
          <a:p>
            <a:pPr marL="0" indent="0">
              <a:buNone/>
            </a:pPr>
            <a:r>
              <a:rPr lang="en-US" dirty="0" err="1"/>
              <a:t>Brahney</a:t>
            </a:r>
            <a:r>
              <a:rPr lang="en-US" dirty="0"/>
              <a:t> and her colleagues reviewed calcium deposition data from 175 NADP sites across the United States between 1994 and 2010, and they found that calcium deposition had increased at 116 of them. The sites with the greatest increases were clustered in the Northwest, the Midwest, and the Intermountain West, with Colorado, Wyoming, and Utah seeing especially large increases.</a:t>
            </a:r>
          </a:p>
          <a:p>
            <a:pPr marL="0" indent="0">
              <a:buNone/>
            </a:pPr>
            <a:endParaRPr lang="en-US" dirty="0"/>
          </a:p>
          <a:p>
            <a:pPr marL="0" indent="0">
              <a:buNone/>
            </a:pPr>
            <a:r>
              <a:rPr lang="en-US" dirty="0"/>
              <a:t>Other areas of the world are more affected by dust movement than is the US. For example, satellite images have tracked large amounts of dust moving all the way from Africa to South America.</a:t>
            </a:r>
          </a:p>
          <a:p>
            <a:endParaRPr lang="en-US" dirty="0"/>
          </a:p>
        </p:txBody>
      </p:sp>
    </p:spTree>
    <p:extLst>
      <p:ext uri="{BB962C8B-B14F-4D97-AF65-F5344CB8AC3E}">
        <p14:creationId xmlns:p14="http://schemas.microsoft.com/office/powerpoint/2010/main" val="2368664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we’re learning!</a:t>
            </a:r>
          </a:p>
        </p:txBody>
      </p:sp>
      <p:sp>
        <p:nvSpPr>
          <p:cNvPr id="3" name="Content Placeholder 2"/>
          <p:cNvSpPr>
            <a:spLocks noGrp="1"/>
          </p:cNvSpPr>
          <p:nvPr>
            <p:ph sz="half" idx="1"/>
          </p:nvPr>
        </p:nvSpPr>
        <p:spPr>
          <a:xfrm>
            <a:off x="542778" y="1491175"/>
            <a:ext cx="5181600" cy="4670474"/>
          </a:xfrm>
        </p:spPr>
        <p:txBody>
          <a:bodyPr>
            <a:normAutofit fontScale="92500" lnSpcReduction="10000"/>
          </a:bodyPr>
          <a:lstStyle/>
          <a:p>
            <a:pPr marL="0" indent="0">
              <a:buNone/>
            </a:pPr>
            <a:r>
              <a:rPr lang="en-US" dirty="0"/>
              <a:t>By the end of this lesson, you’ll be able to:</a:t>
            </a:r>
          </a:p>
          <a:p>
            <a:pPr lvl="0"/>
            <a:r>
              <a:rPr lang="en-US" dirty="0"/>
              <a:t>explain the roles of diffusion and active transport in moving nutrients from the soil to the plant;</a:t>
            </a:r>
          </a:p>
          <a:p>
            <a:pPr lvl="0"/>
            <a:r>
              <a:rPr lang="en-US" dirty="0"/>
              <a:t>describe the formation of soil and soil horizons; and</a:t>
            </a:r>
          </a:p>
          <a:p>
            <a:pPr lvl="0"/>
            <a:r>
              <a:rPr lang="en-US" dirty="0"/>
              <a:t>describe the events in the Great Dust Bowl, how</a:t>
            </a:r>
          </a:p>
          <a:p>
            <a:r>
              <a:rPr lang="en-US" dirty="0"/>
              <a:t>they relate to soil horizons, and how those events affected agricultural practices.</a:t>
            </a:r>
          </a:p>
        </p:txBody>
      </p:sp>
      <p:sp>
        <p:nvSpPr>
          <p:cNvPr id="5" name="Rectangle 41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rotWithShape="1">
          <a:blip r:embed="rId3"/>
          <a:srcRect b="7703"/>
          <a:stretch/>
        </p:blipFill>
        <p:spPr>
          <a:xfrm>
            <a:off x="5880960" y="2055812"/>
            <a:ext cx="6114093" cy="2966354"/>
          </a:xfrm>
          <a:prstGeom prst="rect">
            <a:avLst/>
          </a:prstGeom>
        </p:spPr>
      </p:pic>
    </p:spTree>
    <p:extLst>
      <p:ext uri="{BB962C8B-B14F-4D97-AF65-F5344CB8AC3E}">
        <p14:creationId xmlns:p14="http://schemas.microsoft.com/office/powerpoint/2010/main" val="3418561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Classroom – Lesson Introduction</a:t>
            </a:r>
          </a:p>
        </p:txBody>
      </p:sp>
      <p:pic>
        <p:nvPicPr>
          <p:cNvPr id="4" name="HS-Lesson_3.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850" y="1825625"/>
            <a:ext cx="7735888" cy="4351338"/>
          </a:xfrm>
        </p:spPr>
      </p:pic>
    </p:spTree>
    <p:extLst>
      <p:ext uri="{BB962C8B-B14F-4D97-AF65-F5344CB8AC3E}">
        <p14:creationId xmlns:p14="http://schemas.microsoft.com/office/powerpoint/2010/main" val="4196906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does a plant obtain nutrients?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5108" y="1486959"/>
            <a:ext cx="5801784" cy="4351338"/>
          </a:xfrm>
        </p:spPr>
      </p:pic>
    </p:spTree>
    <p:extLst>
      <p:ext uri="{BB962C8B-B14F-4D97-AF65-F5344CB8AC3E}">
        <p14:creationId xmlns:p14="http://schemas.microsoft.com/office/powerpoint/2010/main" val="325619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Agree or Disagree?</a:t>
            </a:r>
          </a:p>
        </p:txBody>
      </p:sp>
      <p:sp>
        <p:nvSpPr>
          <p:cNvPr id="4" name="Content Placeholder 3"/>
          <p:cNvSpPr>
            <a:spLocks noGrp="1"/>
          </p:cNvSpPr>
          <p:nvPr>
            <p:ph sz="half" idx="1"/>
          </p:nvPr>
        </p:nvSpPr>
        <p:spPr>
          <a:xfrm>
            <a:off x="838199" y="1289300"/>
            <a:ext cx="7094081" cy="4887663"/>
          </a:xfrm>
        </p:spPr>
        <p:txBody>
          <a:bodyPr>
            <a:normAutofit/>
          </a:bodyPr>
          <a:lstStyle/>
          <a:p>
            <a:pPr marL="514350" indent="-514350">
              <a:buFont typeface="+mj-lt"/>
              <a:buAutoNum type="arabicPeriod"/>
            </a:pPr>
            <a:r>
              <a:rPr lang="en-US" sz="3200" dirty="0"/>
              <a:t>Plant roots have tiny hairs that absorb water.</a:t>
            </a:r>
          </a:p>
          <a:p>
            <a:pPr marL="514350" indent="-514350">
              <a:buFont typeface="+mj-lt"/>
              <a:buAutoNum type="arabicPeriod"/>
            </a:pPr>
            <a:r>
              <a:rPr lang="en-US" sz="3200" dirty="0"/>
              <a:t>Plant roots use energy to pump water into the plant.</a:t>
            </a:r>
          </a:p>
          <a:p>
            <a:pPr marL="514350" indent="-514350">
              <a:buFont typeface="+mj-lt"/>
              <a:buAutoNum type="arabicPeriod"/>
            </a:pPr>
            <a:r>
              <a:rPr lang="en-US" sz="3200" dirty="0"/>
              <a:t>Nutrients enter root cells through the process of diffusion.</a:t>
            </a:r>
          </a:p>
          <a:p>
            <a:pPr marL="514350" indent="-514350">
              <a:buFont typeface="+mj-lt"/>
              <a:buAutoNum type="arabicPeriod"/>
            </a:pPr>
            <a:r>
              <a:rPr lang="en-US" sz="3200" dirty="0"/>
              <a:t>Nutrients enter root cells through the process of active transport.</a:t>
            </a:r>
          </a:p>
          <a:p>
            <a:pPr marL="514350" indent="-514350">
              <a:buFont typeface="+mj-lt"/>
              <a:buAutoNum type="arabicPeriod"/>
            </a:pPr>
            <a:r>
              <a:rPr lang="en-US" sz="3200" dirty="0"/>
              <a:t>Plant roots grow until they find water.</a:t>
            </a:r>
          </a:p>
        </p:txBody>
      </p:sp>
      <p:pic>
        <p:nvPicPr>
          <p:cNvPr id="6" name="Content Placeholder 5"/>
          <p:cNvPicPr>
            <a:picLocks noGrp="1" noChangeAspect="1"/>
          </p:cNvPicPr>
          <p:nvPr>
            <p:ph sz="half" idx="2"/>
          </p:nvPr>
        </p:nvPicPr>
        <p:blipFill>
          <a:blip r:embed="rId3"/>
          <a:stretch>
            <a:fillRect/>
          </a:stretch>
        </p:blipFill>
        <p:spPr>
          <a:xfrm>
            <a:off x="7932281" y="854960"/>
            <a:ext cx="3421519" cy="4236166"/>
          </a:xfrm>
          <a:prstGeom prst="rect">
            <a:avLst/>
          </a:prstGeom>
        </p:spPr>
      </p:pic>
    </p:spTree>
    <p:extLst>
      <p:ext uri="{BB962C8B-B14F-4D97-AF65-F5344CB8AC3E}">
        <p14:creationId xmlns:p14="http://schemas.microsoft.com/office/powerpoint/2010/main" val="2967004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513138" y="803275"/>
            <a:ext cx="5165725" cy="1143000"/>
          </a:xfrm>
        </p:spPr>
        <p:txBody>
          <a:bodyPr/>
          <a:lstStyle/>
          <a:p>
            <a:pPr algn="ctr">
              <a:defRPr/>
            </a:pPr>
            <a:r>
              <a:rPr lang="en-US" sz="2400" dirty="0">
                <a:solidFill>
                  <a:srgbClr val="008000"/>
                </a:solidFill>
                <a:ea typeface="MS PGothic" charset="0"/>
              </a:rPr>
              <a:t>Diffusion</a:t>
            </a:r>
          </a:p>
        </p:txBody>
      </p:sp>
      <p:cxnSp>
        <p:nvCxnSpPr>
          <p:cNvPr id="6" name="Straight Connector 5"/>
          <p:cNvCxnSpPr>
            <a:cxnSpLocks noChangeShapeType="1"/>
          </p:cNvCxnSpPr>
          <p:nvPr/>
        </p:nvCxnSpPr>
        <p:spPr bwMode="auto">
          <a:xfrm>
            <a:off x="6078538" y="1871663"/>
            <a:ext cx="0" cy="4368800"/>
          </a:xfrm>
          <a:prstGeom prst="line">
            <a:avLst/>
          </a:prstGeom>
          <a:noFill/>
          <a:ln w="57150">
            <a:solidFill>
              <a:srgbClr val="595959"/>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Oval 6"/>
          <p:cNvSpPr/>
          <p:nvPr/>
        </p:nvSpPr>
        <p:spPr>
          <a:xfrm>
            <a:off x="2624668" y="2773240"/>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8" name="Oval 7"/>
          <p:cNvSpPr/>
          <p:nvPr/>
        </p:nvSpPr>
        <p:spPr>
          <a:xfrm>
            <a:off x="2777068" y="3856973"/>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9" name="Oval 8"/>
          <p:cNvSpPr/>
          <p:nvPr/>
        </p:nvSpPr>
        <p:spPr>
          <a:xfrm>
            <a:off x="4250267" y="3315106"/>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0" name="Oval 9"/>
          <p:cNvSpPr/>
          <p:nvPr/>
        </p:nvSpPr>
        <p:spPr>
          <a:xfrm>
            <a:off x="3589867" y="4094039"/>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1" name="Oval 10"/>
          <p:cNvSpPr/>
          <p:nvPr/>
        </p:nvSpPr>
        <p:spPr>
          <a:xfrm>
            <a:off x="3742267" y="5177772"/>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2" name="Oval 11"/>
          <p:cNvSpPr/>
          <p:nvPr/>
        </p:nvSpPr>
        <p:spPr>
          <a:xfrm>
            <a:off x="4724400" y="4568172"/>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3" name="Oval 12"/>
          <p:cNvSpPr/>
          <p:nvPr/>
        </p:nvSpPr>
        <p:spPr>
          <a:xfrm>
            <a:off x="7315200" y="2688573"/>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4" name="Oval 13"/>
          <p:cNvSpPr/>
          <p:nvPr/>
        </p:nvSpPr>
        <p:spPr>
          <a:xfrm>
            <a:off x="7467600" y="4957638"/>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5" name="Oval 14"/>
          <p:cNvSpPr/>
          <p:nvPr/>
        </p:nvSpPr>
        <p:spPr>
          <a:xfrm>
            <a:off x="9364134" y="3619906"/>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6" name="Oval 15"/>
          <p:cNvSpPr/>
          <p:nvPr/>
        </p:nvSpPr>
        <p:spPr>
          <a:xfrm>
            <a:off x="3299693" y="1971093"/>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7" name="Oval 16"/>
          <p:cNvSpPr/>
          <p:nvPr/>
        </p:nvSpPr>
        <p:spPr>
          <a:xfrm>
            <a:off x="3471333" y="2785410"/>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8" name="Oval 17"/>
          <p:cNvSpPr/>
          <p:nvPr/>
        </p:nvSpPr>
        <p:spPr>
          <a:xfrm>
            <a:off x="4453466" y="2175810"/>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9" name="Oval 18"/>
          <p:cNvSpPr/>
          <p:nvPr/>
        </p:nvSpPr>
        <p:spPr>
          <a:xfrm>
            <a:off x="1930400" y="4246439"/>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20" name="Oval 19"/>
          <p:cNvSpPr/>
          <p:nvPr/>
        </p:nvSpPr>
        <p:spPr>
          <a:xfrm>
            <a:off x="1981201" y="3259543"/>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21" name="Oval 20"/>
          <p:cNvSpPr/>
          <p:nvPr/>
        </p:nvSpPr>
        <p:spPr>
          <a:xfrm>
            <a:off x="3064933" y="4720572"/>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22" name="Oval 21"/>
          <p:cNvSpPr/>
          <p:nvPr/>
        </p:nvSpPr>
        <p:spPr>
          <a:xfrm>
            <a:off x="5198533" y="3078039"/>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23" name="Oval 22"/>
          <p:cNvSpPr/>
          <p:nvPr/>
        </p:nvSpPr>
        <p:spPr>
          <a:xfrm>
            <a:off x="1930400" y="2045106"/>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24" name="Oval 23"/>
          <p:cNvSpPr/>
          <p:nvPr/>
        </p:nvSpPr>
        <p:spPr>
          <a:xfrm>
            <a:off x="2302935" y="5042305"/>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5417" name="TextBox 24"/>
          <p:cNvSpPr txBox="1">
            <a:spLocks noChangeArrowheads="1"/>
          </p:cNvSpPr>
          <p:nvPr/>
        </p:nvSpPr>
        <p:spPr bwMode="auto">
          <a:xfrm>
            <a:off x="2586038" y="5872163"/>
            <a:ext cx="2709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defRPr/>
            </a:pPr>
            <a:r>
              <a:rPr lang="en-US" sz="2000" b="1" dirty="0">
                <a:solidFill>
                  <a:srgbClr val="008000"/>
                </a:solidFill>
                <a:latin typeface="+mj-lt"/>
                <a:cs typeface="Palatino" charset="0"/>
              </a:rPr>
              <a:t>High Concentration</a:t>
            </a:r>
          </a:p>
        </p:txBody>
      </p:sp>
      <p:sp>
        <p:nvSpPr>
          <p:cNvPr id="26" name="Right Arrow 25"/>
          <p:cNvSpPr>
            <a:spLocks noChangeArrowheads="1"/>
          </p:cNvSpPr>
          <p:nvPr/>
        </p:nvSpPr>
        <p:spPr bwMode="auto">
          <a:xfrm>
            <a:off x="5257801" y="3873501"/>
            <a:ext cx="1643063" cy="474663"/>
          </a:xfrm>
          <a:prstGeom prst="rightArrow">
            <a:avLst>
              <a:gd name="adj1" fmla="val 50000"/>
              <a:gd name="adj2" fmla="val 50000"/>
            </a:avLst>
          </a:prstGeom>
          <a:solidFill>
            <a:srgbClr val="008000"/>
          </a:solidFill>
          <a:ln w="9525">
            <a:solidFill>
              <a:srgbClr val="526194"/>
            </a:solidFill>
            <a:miter lim="800000"/>
            <a:headEnd/>
            <a:tailEnd/>
          </a:ln>
          <a:effectLst>
            <a:outerShdw blurRad="40000" dist="23000" dir="5400000" rotWithShape="0">
              <a:srgbClr val="808080">
                <a:alpha val="34999"/>
              </a:srgbClr>
            </a:outerShdw>
          </a:effectLst>
        </p:spPr>
        <p:txBody>
          <a:bodyPr anchor="ctr"/>
          <a:lstStyle/>
          <a:p>
            <a:pPr algn="ctr">
              <a:defRPr/>
            </a:pPr>
            <a:endParaRPr lang="en-US" dirty="0">
              <a:solidFill>
                <a:schemeClr val="lt1"/>
              </a:solidFill>
            </a:endParaRPr>
          </a:p>
        </p:txBody>
      </p:sp>
      <p:sp>
        <p:nvSpPr>
          <p:cNvPr id="15419" name="TextBox 26"/>
          <p:cNvSpPr txBox="1">
            <a:spLocks noChangeArrowheads="1"/>
          </p:cNvSpPr>
          <p:nvPr/>
        </p:nvSpPr>
        <p:spPr bwMode="auto">
          <a:xfrm>
            <a:off x="6997701" y="5875338"/>
            <a:ext cx="270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defRPr/>
            </a:pPr>
            <a:r>
              <a:rPr lang="en-US" sz="2000" b="1" dirty="0">
                <a:solidFill>
                  <a:srgbClr val="008000"/>
                </a:solidFill>
                <a:latin typeface="+mj-lt"/>
                <a:cs typeface="Palatino" charset="0"/>
              </a:rPr>
              <a:t>Low Concentration</a:t>
            </a:r>
          </a:p>
        </p:txBody>
      </p:sp>
    </p:spTree>
    <p:extLst>
      <p:ext uri="{BB962C8B-B14F-4D97-AF65-F5344CB8AC3E}">
        <p14:creationId xmlns:p14="http://schemas.microsoft.com/office/powerpoint/2010/main" val="2269685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5E-6 3.7037E-6 L 0.52222 0.00486 " pathEditMode="relative" rAng="0" ptsTypes="AA">
                                      <p:cBhvr>
                                        <p:cTn id="6" dur="2000" fill="hold"/>
                                        <p:tgtEl>
                                          <p:spTgt spid="23"/>
                                        </p:tgtEl>
                                        <p:attrNameLst>
                                          <p:attrName>ppt_x</p:attrName>
                                          <p:attrName>ppt_y</p:attrName>
                                        </p:attrNameLst>
                                      </p:cBhvr>
                                      <p:rCtr x="26111" y="231"/>
                                    </p:animMotion>
                                  </p:childTnLst>
                                </p:cTn>
                              </p:par>
                              <p:par>
                                <p:cTn id="7" presetID="0" presetClass="path" presetSubtype="0" accel="50000" decel="50000" fill="hold" nodeType="withEffect">
                                  <p:stCondLst>
                                    <p:cond delay="0"/>
                                  </p:stCondLst>
                                  <p:childTnLst>
                                    <p:animMotion origin="layout" path="M 1.11111E-6 3.33333E-6 L 0.52222 0.00486 " pathEditMode="relative" rAng="0" ptsTypes="AA">
                                      <p:cBhvr>
                                        <p:cTn id="8" dur="2000" fill="hold"/>
                                        <p:tgtEl>
                                          <p:spTgt spid="17"/>
                                        </p:tgtEl>
                                        <p:attrNameLst>
                                          <p:attrName>ppt_x</p:attrName>
                                          <p:attrName>ppt_y</p:attrName>
                                        </p:attrNameLst>
                                      </p:cBhvr>
                                      <p:rCtr x="26111" y="231"/>
                                    </p:animMotion>
                                  </p:childTnLst>
                                </p:cTn>
                              </p:par>
                              <p:par>
                                <p:cTn id="9" presetID="0" presetClass="path" presetSubtype="0" accel="50000" decel="50000" fill="hold" nodeType="withEffect">
                                  <p:stCondLst>
                                    <p:cond delay="0"/>
                                  </p:stCondLst>
                                  <p:childTnLst>
                                    <p:animMotion origin="layout" path="M 0.06514 -0.01715 L 0.58728 -0.01228 " pathEditMode="relative" rAng="0" ptsTypes="AA">
                                      <p:cBhvr>
                                        <p:cTn id="10" dur="2000" fill="hold"/>
                                        <p:tgtEl>
                                          <p:spTgt spid="19"/>
                                        </p:tgtEl>
                                        <p:attrNameLst>
                                          <p:attrName>ppt_x</p:attrName>
                                          <p:attrName>ppt_y</p:attrName>
                                        </p:attrNameLst>
                                      </p:cBhvr>
                                      <p:rCtr x="26107" y="232"/>
                                    </p:animMotion>
                                  </p:childTnLst>
                                </p:cTn>
                              </p:par>
                              <p:par>
                                <p:cTn id="11" presetID="0" presetClass="path" presetSubtype="0" accel="50000" decel="50000" fill="hold" nodeType="withEffect">
                                  <p:stCondLst>
                                    <p:cond delay="0"/>
                                  </p:stCondLst>
                                  <p:childTnLst>
                                    <p:animMotion origin="layout" path="M 3.88889E-6 2.59259E-6 L 0.52222 0.00486 " pathEditMode="relative" rAng="0" ptsTypes="AA">
                                      <p:cBhvr>
                                        <p:cTn id="12" dur="2000" fill="hold"/>
                                        <p:tgtEl>
                                          <p:spTgt spid="10"/>
                                        </p:tgtEl>
                                        <p:attrNameLst>
                                          <p:attrName>ppt_x</p:attrName>
                                          <p:attrName>ppt_y</p:attrName>
                                        </p:attrNameLst>
                                      </p:cBhvr>
                                      <p:rCtr x="26111" y="231"/>
                                    </p:animMotion>
                                  </p:childTnLst>
                                </p:cTn>
                              </p:par>
                              <p:par>
                                <p:cTn id="13" presetID="0" presetClass="path" presetSubtype="0" accel="50000" decel="50000" fill="hold" nodeType="withEffect">
                                  <p:stCondLst>
                                    <p:cond delay="0"/>
                                  </p:stCondLst>
                                  <p:childTnLst>
                                    <p:animMotion origin="layout" path="M 2.22222E-6 7.40741E-7 L 0.52222 0.00486 " pathEditMode="relative" rAng="0" ptsTypes="AA">
                                      <p:cBhvr>
                                        <p:cTn id="14" dur="2000" fill="hold"/>
                                        <p:tgtEl>
                                          <p:spTgt spid="22"/>
                                        </p:tgtEl>
                                        <p:attrNameLst>
                                          <p:attrName>ppt_x</p:attrName>
                                          <p:attrName>ppt_y</p:attrName>
                                        </p:attrNameLst>
                                      </p:cBhvr>
                                      <p:rCtr x="26111" y="231"/>
                                    </p:animMotion>
                                  </p:childTnLst>
                                </p:cTn>
                              </p:par>
                              <p:par>
                                <p:cTn id="15" presetID="0" presetClass="path" presetSubtype="0" accel="50000" decel="50000" fill="hold" nodeType="withEffect">
                                  <p:stCondLst>
                                    <p:cond delay="0"/>
                                  </p:stCondLst>
                                  <p:childTnLst>
                                    <p:animMotion origin="layout" path="M -4.44444E-6 -2.59259E-6 L 0.70938 0.00996 " pathEditMode="relative" rAng="0" ptsTypes="AA">
                                      <p:cBhvr>
                                        <p:cTn id="16" dur="2000" fill="hold"/>
                                        <p:tgtEl>
                                          <p:spTgt spid="21"/>
                                        </p:tgtEl>
                                        <p:attrNameLst>
                                          <p:attrName>ppt_x</p:attrName>
                                          <p:attrName>ppt_y</p:attrName>
                                        </p:attrNameLst>
                                      </p:cBhvr>
                                      <p:rCtr x="35469"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3411538" y="245477"/>
            <a:ext cx="5368925" cy="1143000"/>
          </a:xfrm>
        </p:spPr>
        <p:txBody>
          <a:bodyPr/>
          <a:lstStyle/>
          <a:p>
            <a:pPr algn="ctr">
              <a:defRPr/>
            </a:pPr>
            <a:r>
              <a:rPr lang="en-US" sz="2400" dirty="0">
                <a:solidFill>
                  <a:srgbClr val="008000"/>
                </a:solidFill>
                <a:ea typeface="MS PGothic" charset="0"/>
              </a:rPr>
              <a:t>Active Transport</a:t>
            </a:r>
          </a:p>
        </p:txBody>
      </p:sp>
      <p:cxnSp>
        <p:nvCxnSpPr>
          <p:cNvPr id="5" name="Straight Connector 4"/>
          <p:cNvCxnSpPr>
            <a:cxnSpLocks noChangeShapeType="1"/>
          </p:cNvCxnSpPr>
          <p:nvPr/>
        </p:nvCxnSpPr>
        <p:spPr bwMode="auto">
          <a:xfrm>
            <a:off x="6078538" y="1795463"/>
            <a:ext cx="0" cy="4368800"/>
          </a:xfrm>
          <a:prstGeom prst="line">
            <a:avLst/>
          </a:prstGeom>
          <a:noFill/>
          <a:ln w="57150">
            <a:solidFill>
              <a:srgbClr val="595959"/>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Oval 5"/>
          <p:cNvSpPr/>
          <p:nvPr/>
        </p:nvSpPr>
        <p:spPr>
          <a:xfrm>
            <a:off x="6945418" y="3003180"/>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8" name="Oval 7"/>
          <p:cNvSpPr/>
          <p:nvPr/>
        </p:nvSpPr>
        <p:spPr>
          <a:xfrm>
            <a:off x="8500534" y="3499061"/>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9" name="Oval 8"/>
          <p:cNvSpPr/>
          <p:nvPr/>
        </p:nvSpPr>
        <p:spPr>
          <a:xfrm>
            <a:off x="9086030" y="4962877"/>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0" name="Oval 9"/>
          <p:cNvSpPr/>
          <p:nvPr/>
        </p:nvSpPr>
        <p:spPr>
          <a:xfrm>
            <a:off x="8229600" y="5141593"/>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1" name="Oval 10"/>
          <p:cNvSpPr/>
          <p:nvPr/>
        </p:nvSpPr>
        <p:spPr>
          <a:xfrm>
            <a:off x="7053358" y="4131203"/>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2" name="Oval 11"/>
          <p:cNvSpPr/>
          <p:nvPr/>
        </p:nvSpPr>
        <p:spPr>
          <a:xfrm>
            <a:off x="8622037" y="2751487"/>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3" name="Oval 12"/>
          <p:cNvSpPr/>
          <p:nvPr/>
        </p:nvSpPr>
        <p:spPr>
          <a:xfrm>
            <a:off x="7401959" y="4915799"/>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4" name="Oval 13"/>
          <p:cNvSpPr/>
          <p:nvPr/>
        </p:nvSpPr>
        <p:spPr>
          <a:xfrm>
            <a:off x="9007937" y="4131205"/>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6" name="Oval 15"/>
          <p:cNvSpPr/>
          <p:nvPr/>
        </p:nvSpPr>
        <p:spPr>
          <a:xfrm>
            <a:off x="7525622" y="3527267"/>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7" name="Oval 16"/>
          <p:cNvSpPr/>
          <p:nvPr/>
        </p:nvSpPr>
        <p:spPr>
          <a:xfrm>
            <a:off x="9952986" y="4267715"/>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8" name="Oval 17"/>
          <p:cNvSpPr/>
          <p:nvPr/>
        </p:nvSpPr>
        <p:spPr>
          <a:xfrm>
            <a:off x="1997605" y="2669326"/>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9" name="Oval 18"/>
          <p:cNvSpPr/>
          <p:nvPr/>
        </p:nvSpPr>
        <p:spPr>
          <a:xfrm>
            <a:off x="3877733" y="2466127"/>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20" name="Oval 19"/>
          <p:cNvSpPr/>
          <p:nvPr/>
        </p:nvSpPr>
        <p:spPr>
          <a:xfrm>
            <a:off x="8256210" y="1788795"/>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21" name="Oval 20"/>
          <p:cNvSpPr/>
          <p:nvPr/>
        </p:nvSpPr>
        <p:spPr>
          <a:xfrm>
            <a:off x="9917833" y="2940260"/>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22" name="Oval 21"/>
          <p:cNvSpPr/>
          <p:nvPr/>
        </p:nvSpPr>
        <p:spPr>
          <a:xfrm>
            <a:off x="6422950" y="2195193"/>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23" name="Oval 22"/>
          <p:cNvSpPr/>
          <p:nvPr/>
        </p:nvSpPr>
        <p:spPr>
          <a:xfrm>
            <a:off x="6316135" y="4742529"/>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17465" name="TextBox 23"/>
          <p:cNvSpPr txBox="1">
            <a:spLocks noChangeArrowheads="1"/>
          </p:cNvSpPr>
          <p:nvPr/>
        </p:nvSpPr>
        <p:spPr bwMode="auto">
          <a:xfrm>
            <a:off x="2471738" y="5851525"/>
            <a:ext cx="2709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defRPr/>
            </a:pPr>
            <a:r>
              <a:rPr lang="en-US" sz="2000" b="1" dirty="0">
                <a:solidFill>
                  <a:srgbClr val="008000"/>
                </a:solidFill>
                <a:latin typeface="+mn-lt"/>
                <a:cs typeface="Palatino" charset="0"/>
              </a:rPr>
              <a:t>Low Concentration</a:t>
            </a:r>
          </a:p>
        </p:txBody>
      </p:sp>
      <p:sp>
        <p:nvSpPr>
          <p:cNvPr id="25" name="Right Arrow 24"/>
          <p:cNvSpPr>
            <a:spLocks noChangeArrowheads="1"/>
          </p:cNvSpPr>
          <p:nvPr/>
        </p:nvSpPr>
        <p:spPr bwMode="auto">
          <a:xfrm rot="10800000" flipH="1">
            <a:off x="5138738" y="3624264"/>
            <a:ext cx="1643062" cy="473075"/>
          </a:xfrm>
          <a:prstGeom prst="rightArrow">
            <a:avLst>
              <a:gd name="adj1" fmla="val 50000"/>
              <a:gd name="adj2" fmla="val 50007"/>
            </a:avLst>
          </a:prstGeom>
          <a:solidFill>
            <a:srgbClr val="008000"/>
          </a:solidFill>
          <a:ln w="9525">
            <a:solidFill>
              <a:srgbClr val="526194"/>
            </a:solidFill>
            <a:miter lim="800000"/>
            <a:headEnd/>
            <a:tailEnd/>
          </a:ln>
          <a:effectLst>
            <a:outerShdw blurRad="40000" dist="23000" dir="5400000" rotWithShape="0">
              <a:srgbClr val="808080">
                <a:alpha val="34999"/>
              </a:srgbClr>
            </a:outerShdw>
          </a:effectLst>
        </p:spPr>
        <p:txBody>
          <a:bodyPr anchor="ctr"/>
          <a:lstStyle/>
          <a:p>
            <a:pPr algn="ctr">
              <a:defRPr/>
            </a:pPr>
            <a:endParaRPr lang="en-US" dirty="0">
              <a:solidFill>
                <a:schemeClr val="lt1"/>
              </a:solidFill>
            </a:endParaRPr>
          </a:p>
        </p:txBody>
      </p:sp>
      <p:sp>
        <p:nvSpPr>
          <p:cNvPr id="17467" name="TextBox 25"/>
          <p:cNvSpPr txBox="1">
            <a:spLocks noChangeArrowheads="1"/>
          </p:cNvSpPr>
          <p:nvPr/>
        </p:nvSpPr>
        <p:spPr bwMode="auto">
          <a:xfrm>
            <a:off x="6883401" y="5875338"/>
            <a:ext cx="270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defRPr/>
            </a:pPr>
            <a:r>
              <a:rPr lang="en-US" sz="2000" b="1" dirty="0">
                <a:solidFill>
                  <a:srgbClr val="008000"/>
                </a:solidFill>
                <a:latin typeface="+mn-lt"/>
                <a:cs typeface="Palatino" charset="0"/>
              </a:rPr>
              <a:t>High Concentration</a:t>
            </a:r>
          </a:p>
        </p:txBody>
      </p:sp>
      <p:sp>
        <p:nvSpPr>
          <p:cNvPr id="27" name="Oval 26"/>
          <p:cNvSpPr/>
          <p:nvPr/>
        </p:nvSpPr>
        <p:spPr>
          <a:xfrm>
            <a:off x="2938537" y="4793158"/>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grpSp>
        <p:nvGrpSpPr>
          <p:cNvPr id="30" name="Group 29"/>
          <p:cNvGrpSpPr>
            <a:grpSpLocks/>
          </p:cNvGrpSpPr>
          <p:nvPr/>
        </p:nvGrpSpPr>
        <p:grpSpPr bwMode="auto">
          <a:xfrm flipH="1">
            <a:off x="394744" y="1289261"/>
            <a:ext cx="2062163" cy="1473200"/>
            <a:chOff x="-2634048" y="982382"/>
            <a:chExt cx="2624667" cy="1873836"/>
          </a:xfrm>
        </p:grpSpPr>
        <p:sp>
          <p:nvSpPr>
            <p:cNvPr id="28" name="Explosion 1 27"/>
            <p:cNvSpPr>
              <a:spLocks noChangeArrowheads="1"/>
            </p:cNvSpPr>
            <p:nvPr/>
          </p:nvSpPr>
          <p:spPr bwMode="auto">
            <a:xfrm>
              <a:off x="-2634048" y="982382"/>
              <a:ext cx="2624667" cy="1873836"/>
            </a:xfrm>
            <a:prstGeom prst="irregularSeal1">
              <a:avLst/>
            </a:prstGeom>
            <a:ln>
              <a:headEnd/>
              <a:tailEnd/>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lt1"/>
                </a:solidFill>
              </a:endParaRPr>
            </a:p>
          </p:txBody>
        </p:sp>
        <p:sp>
          <p:nvSpPr>
            <p:cNvPr id="9283" name="TextBox 28"/>
            <p:cNvSpPr txBox="1">
              <a:spLocks noChangeArrowheads="1"/>
            </p:cNvSpPr>
            <p:nvPr/>
          </p:nvSpPr>
          <p:spPr bwMode="auto">
            <a:xfrm>
              <a:off x="-2201180" y="1558172"/>
              <a:ext cx="1825380" cy="665509"/>
            </a:xfrm>
            <a:prstGeom prst="rect">
              <a:avLst/>
            </a:prstGeom>
            <a:ln/>
          </p:spPr>
          <p:style>
            <a:lnRef idx="1">
              <a:schemeClr val="accent3"/>
            </a:lnRef>
            <a:fillRef idx="3">
              <a:schemeClr val="accent3"/>
            </a:fillRef>
            <a:effectRef idx="2">
              <a:schemeClr val="accent3"/>
            </a:effectRef>
            <a:fontRef idx="minor">
              <a:schemeClr val="lt1"/>
            </a:fontRef>
          </p:style>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1400" dirty="0"/>
                <a:t>Energy molecule </a:t>
              </a:r>
            </a:p>
            <a:p>
              <a:pPr algn="ctr"/>
              <a:r>
                <a:rPr lang="en-US" altLang="en-US" sz="1400" dirty="0"/>
                <a:t>(ATP)</a:t>
              </a:r>
            </a:p>
          </p:txBody>
        </p:sp>
      </p:grpSp>
      <p:sp>
        <p:nvSpPr>
          <p:cNvPr id="31" name="Oval 30"/>
          <p:cNvSpPr/>
          <p:nvPr/>
        </p:nvSpPr>
        <p:spPr>
          <a:xfrm>
            <a:off x="1523472" y="4160469"/>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32" name="Oval 31"/>
          <p:cNvSpPr/>
          <p:nvPr/>
        </p:nvSpPr>
        <p:spPr>
          <a:xfrm>
            <a:off x="3216540" y="3669624"/>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
        <p:nvSpPr>
          <p:cNvPr id="33" name="Oval 32"/>
          <p:cNvSpPr/>
          <p:nvPr/>
        </p:nvSpPr>
        <p:spPr>
          <a:xfrm>
            <a:off x="2750164" y="1615156"/>
            <a:ext cx="474133" cy="474133"/>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69906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3.33333E-6 -3.33333E-6 L 0.41679 -0.07407 " pathEditMode="relative" rAng="0" ptsTypes="AA">
                                      <p:cBhvr>
                                        <p:cTn id="13" dur="2000" fill="hold"/>
                                        <p:tgtEl>
                                          <p:spTgt spid="27"/>
                                        </p:tgtEl>
                                        <p:attrNameLst>
                                          <p:attrName>ppt_x</p:attrName>
                                          <p:attrName>ppt_y</p:attrName>
                                        </p:attrNameLst>
                                      </p:cBhvr>
                                      <p:rCtr x="20833" y="-3704"/>
                                    </p:animMotion>
                                  </p:childTnLst>
                                </p:cTn>
                              </p:par>
                              <p:par>
                                <p:cTn id="14" presetID="42" presetClass="path" presetSubtype="0" accel="50000" decel="50000" fill="hold" grpId="0" nodeType="withEffect">
                                  <p:stCondLst>
                                    <p:cond delay="0"/>
                                  </p:stCondLst>
                                  <p:childTnLst>
                                    <p:animMotion origin="layout" path="M -1.875E-6 2.59259E-6 L 0.39518 0.11111 " pathEditMode="relative" rAng="0" ptsTypes="AA">
                                      <p:cBhvr>
                                        <p:cTn id="15" dur="2000" fill="hold"/>
                                        <p:tgtEl>
                                          <p:spTgt spid="33"/>
                                        </p:tgtEl>
                                        <p:attrNameLst>
                                          <p:attrName>ppt_x</p:attrName>
                                          <p:attrName>ppt_y</p:attrName>
                                        </p:attrNameLst>
                                      </p:cBhvr>
                                      <p:rCtr x="19753" y="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Root Systems: What do you see?</a:t>
            </a:r>
          </a:p>
        </p:txBody>
      </p:sp>
      <p:sp>
        <p:nvSpPr>
          <p:cNvPr id="9" name="Rectangle 4"/>
          <p:cNvSpPr>
            <a:spLocks noChangeArrowheads="1"/>
          </p:cNvSpPr>
          <p:nvPr/>
        </p:nvSpPr>
        <p:spPr bwMode="auto">
          <a:xfrm>
            <a:off x="1549400" y="300672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9"/>
          <p:cNvSpPr>
            <a:spLocks noChangeArrowheads="1"/>
          </p:cNvSpPr>
          <p:nvPr/>
        </p:nvSpPr>
        <p:spPr bwMode="auto">
          <a:xfrm>
            <a:off x="8432800" y="38211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3" name="Group 6"/>
          <p:cNvGrpSpPr>
            <a:grpSpLocks/>
          </p:cNvGrpSpPr>
          <p:nvPr/>
        </p:nvGrpSpPr>
        <p:grpSpPr bwMode="auto">
          <a:xfrm>
            <a:off x="8505857" y="1770240"/>
            <a:ext cx="2575152" cy="3116265"/>
            <a:chOff x="0" y="0"/>
            <a:chExt cx="2192" cy="3244"/>
          </a:xfrm>
        </p:grpSpPr>
        <p:pic>
          <p:nvPicPr>
            <p:cNvPr id="205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192" cy="32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p:nvSpPr>
          <p:spPr bwMode="auto">
            <a:xfrm>
              <a:off x="1854" y="2891"/>
              <a:ext cx="174"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FFFFFF"/>
                  </a:solidFill>
                  <a:effectLst/>
                  <a:latin typeface="Lucida Sans" panose="020B0602030504020204" pitchFamily="34" charset="0"/>
                  <a:ea typeface="Calibri" panose="020F0502020204030204" pitchFamily="34" charset="0"/>
                  <a:cs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7" name="TextBox 16"/>
          <p:cNvSpPr txBox="1"/>
          <p:nvPr/>
        </p:nvSpPr>
        <p:spPr>
          <a:xfrm>
            <a:off x="839788" y="1806397"/>
            <a:ext cx="3526971" cy="1200329"/>
          </a:xfrm>
          <a:prstGeom prst="rect">
            <a:avLst/>
          </a:prstGeom>
          <a:noFill/>
        </p:spPr>
        <p:txBody>
          <a:bodyPr wrap="square" rtlCol="0">
            <a:spAutoFit/>
          </a:bodyPr>
          <a:lstStyle/>
          <a:p>
            <a:r>
              <a:rPr lang="en-US" sz="2400" dirty="0"/>
              <a:t>Materials for this activity: hand lens and a young seedling.</a:t>
            </a:r>
          </a:p>
        </p:txBody>
      </p:sp>
      <p:pic>
        <p:nvPicPr>
          <p:cNvPr id="21" name="image85.jpeg"/>
          <p:cNvPicPr/>
          <p:nvPr/>
        </p:nvPicPr>
        <p:blipFill>
          <a:blip r:embed="rId4" cstate="print"/>
          <a:stretch>
            <a:fillRect/>
          </a:stretch>
        </p:blipFill>
        <p:spPr>
          <a:xfrm>
            <a:off x="3382884" y="3122435"/>
            <a:ext cx="4351251" cy="2623365"/>
          </a:xfrm>
          <a:prstGeom prst="rect">
            <a:avLst/>
          </a:prstGeom>
        </p:spPr>
      </p:pic>
    </p:spTree>
    <p:extLst>
      <p:ext uri="{BB962C8B-B14F-4D97-AF65-F5344CB8AC3E}">
        <p14:creationId xmlns:p14="http://schemas.microsoft.com/office/powerpoint/2010/main" val="1905886108"/>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C401B7E5-6F16-4C54-ABA3-09B5953712FA}" vid="{42FA3C98-1513-45B8-A700-364EC8481B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1924</TotalTime>
  <Words>4872</Words>
  <Application>Microsoft Macintosh PowerPoint</Application>
  <PresentationFormat>Widescreen</PresentationFormat>
  <Paragraphs>518</Paragraphs>
  <Slides>29</Slides>
  <Notes>29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Corbel</vt:lpstr>
      <vt:lpstr>Lucida Sans</vt:lpstr>
      <vt:lpstr>Office Theme</vt:lpstr>
      <vt:lpstr>PowerPoint Presentation</vt:lpstr>
      <vt:lpstr>Plant-Soil Interactions</vt:lpstr>
      <vt:lpstr>What we’re learning!</vt:lpstr>
      <vt:lpstr>Virtual Classroom – Lesson Introduction</vt:lpstr>
      <vt:lpstr>How does a plant obtain nutrients?</vt:lpstr>
      <vt:lpstr>Agree or Disagree?</vt:lpstr>
      <vt:lpstr>Diffusion</vt:lpstr>
      <vt:lpstr>Active Transport</vt:lpstr>
      <vt:lpstr>Root Systems: What do you see?</vt:lpstr>
      <vt:lpstr>Try this!  How does water enter root hairs?</vt:lpstr>
      <vt:lpstr>How does water enter root hairs?</vt:lpstr>
      <vt:lpstr>PowerPoint Presentation</vt:lpstr>
      <vt:lpstr>Experiments with Roots</vt:lpstr>
      <vt:lpstr>Experiments with Roots</vt:lpstr>
      <vt:lpstr>Agree or Disagree?</vt:lpstr>
      <vt:lpstr>Water-Nutrient Transport</vt:lpstr>
      <vt:lpstr>The Plant Vascular System</vt:lpstr>
      <vt:lpstr>PowerPoint Presentation</vt:lpstr>
      <vt:lpstr>Soil Formation and Horizons: What do you notice about this picture?</vt:lpstr>
      <vt:lpstr>PowerPoint Presentation</vt:lpstr>
      <vt:lpstr>PowerPoint Presentation</vt:lpstr>
      <vt:lpstr>Factors in Soil Formation</vt:lpstr>
      <vt:lpstr>What factors contribute to the disruption of the soil horizons?</vt:lpstr>
      <vt:lpstr>The Dust Bowl: American History Connection</vt:lpstr>
      <vt:lpstr>The Dust Bowl &amp;  Farming Practices</vt:lpstr>
      <vt:lpstr>What challenge does this practice address?</vt:lpstr>
      <vt:lpstr>What challenge does this practice address?</vt:lpstr>
      <vt:lpstr>What challenge does this practice address?</vt:lpstr>
      <vt:lpstr>Are Soil Horizons Still in Danger?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 Plant-Soil Interactions Interactive Lesson</dc:title>
  <dc:subject>Nutrients for Life Foundation</dc:subject>
  <dc:creator>Julie McGuire</dc:creator>
  <cp:keywords>Nutrients for Life;Interactive Lesson Plan;Lesson 3</cp:keywords>
  <cp:lastModifiedBy>Tamara Sealy</cp:lastModifiedBy>
  <cp:revision>74</cp:revision>
  <cp:lastPrinted>2014-10-20T18:02:50Z</cp:lastPrinted>
  <dcterms:created xsi:type="dcterms:W3CDTF">2014-09-17T13:44:20Z</dcterms:created>
  <dcterms:modified xsi:type="dcterms:W3CDTF">2019-02-22T00:57:51Z</dcterms:modified>
</cp:coreProperties>
</file>